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74" r:id="rId12"/>
    <p:sldId id="267" r:id="rId13"/>
    <p:sldId id="278" r:id="rId14"/>
    <p:sldId id="277" r:id="rId15"/>
    <p:sldId id="276" r:id="rId16"/>
    <p:sldId id="27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6D6"/>
    <a:srgbClr val="194C6D"/>
    <a:srgbClr val="8F70CF"/>
    <a:srgbClr val="595959"/>
    <a:srgbClr val="FFE061"/>
    <a:srgbClr val="92929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Structure of local economy (by number of jobs)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00722520778639"/>
          <c:y val="0.37069726343517101"/>
          <c:w val="0.588338771149025"/>
          <c:h val="0.629302736564828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Structure of local economy (by number of jobs)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763-4940-8DCF-35EE7B951785}"/>
              </c:ext>
            </c:extLst>
          </c:dPt>
          <c:dPt>
            <c:idx val="1"/>
            <c:bubble3D val="0"/>
            <c:spPr>
              <a:solidFill>
                <a:schemeClr val="accent5">
                  <a:shade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38B-459C-AE11-03768528CBAE}"/>
              </c:ext>
            </c:extLst>
          </c:dPt>
          <c:dPt>
            <c:idx val="2"/>
            <c:bubble3D val="0"/>
            <c:spPr>
              <a:solidFill>
                <a:schemeClr val="accent5">
                  <a:shade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38B-459C-AE11-03768528CBAE}"/>
              </c:ext>
            </c:extLst>
          </c:dPt>
          <c:dPt>
            <c:idx val="3"/>
            <c:bubble3D val="0"/>
            <c:spPr>
              <a:solidFill>
                <a:schemeClr val="accent5">
                  <a:tint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38B-459C-AE11-03768528CBAE}"/>
              </c:ext>
            </c:extLst>
          </c:dPt>
          <c:dPt>
            <c:idx val="4"/>
            <c:bubble3D val="0"/>
            <c:spPr>
              <a:solidFill>
                <a:schemeClr val="accent5">
                  <a:tint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38B-459C-AE11-03768528CBAE}"/>
              </c:ext>
            </c:extLst>
          </c:dPt>
          <c:dPt>
            <c:idx val="5"/>
            <c:bubble3D val="0"/>
            <c:spPr>
              <a:solidFill>
                <a:schemeClr val="accent5">
                  <a:tint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38B-459C-AE11-03768528CBAE}"/>
              </c:ext>
            </c:extLst>
          </c:dPt>
          <c:dLbls>
            <c:dLbl>
              <c:idx val="5"/>
              <c:layout>
                <c:manualLayout>
                  <c:x val="-7.6570313128689155E-17"/>
                  <c:y val="-2.9054916255495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8B-459C-AE11-03768528C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Production</c:v>
                </c:pt>
                <c:pt idx="1">
                  <c:v>IT and Outsourcing</c:v>
                </c:pt>
                <c:pt idx="2">
                  <c:v>Public services</c:v>
                </c:pt>
                <c:pt idx="3">
                  <c:v>Consumer services</c:v>
                </c:pt>
                <c:pt idx="4">
                  <c:v>Construction</c:v>
                </c:pt>
                <c:pt idx="5">
                  <c:v>Others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74700</c:v>
                </c:pt>
                <c:pt idx="1">
                  <c:v>49800</c:v>
                </c:pt>
                <c:pt idx="2">
                  <c:v>43200</c:v>
                </c:pt>
                <c:pt idx="3">
                  <c:v>33500</c:v>
                </c:pt>
                <c:pt idx="4">
                  <c:v>11400</c:v>
                </c:pt>
                <c:pt idx="5">
                  <c:v>9200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63-4940-8DCF-35EE7B95178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2640706564152251E-2"/>
          <c:y val="0.14422184651648098"/>
          <c:w val="0.93434351406876548"/>
          <c:h val="0.19904500661082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11978761463910377"/>
          <c:y val="9.90076934434922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244539499564261"/>
          <c:y val="0.14156322701466231"/>
          <c:w val="0.48349932343510782"/>
          <c:h val="0.59350387915261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Local economy structure (Value added)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EA6-40FC-9FE0-84F85720ECE4}"/>
              </c:ext>
            </c:extLst>
          </c:dPt>
          <c:dPt>
            <c:idx val="1"/>
            <c:bubble3D val="0"/>
            <c:spPr>
              <a:solidFill>
                <a:schemeClr val="accent5">
                  <a:shade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EA6-40FC-9FE0-84F85720ECE4}"/>
              </c:ext>
            </c:extLst>
          </c:dPt>
          <c:dPt>
            <c:idx val="2"/>
            <c:bubble3D val="0"/>
            <c:spPr>
              <a:solidFill>
                <a:schemeClr val="accent5">
                  <a:shade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EA6-40FC-9FE0-84F85720ECE4}"/>
              </c:ext>
            </c:extLst>
          </c:dPt>
          <c:dPt>
            <c:idx val="3"/>
            <c:bubble3D val="0"/>
            <c:spPr>
              <a:solidFill>
                <a:schemeClr val="accent5">
                  <a:tint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EA6-40FC-9FE0-84F85720ECE4}"/>
              </c:ext>
            </c:extLst>
          </c:dPt>
          <c:dPt>
            <c:idx val="4"/>
            <c:bubble3D val="0"/>
            <c:spPr>
              <a:solidFill>
                <a:schemeClr val="accent5">
                  <a:tint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EA6-40FC-9FE0-84F85720ECE4}"/>
              </c:ext>
            </c:extLst>
          </c:dPt>
          <c:dPt>
            <c:idx val="5"/>
            <c:bubble3D val="0"/>
            <c:spPr>
              <a:solidFill>
                <a:schemeClr val="accent5">
                  <a:tint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EA6-40FC-9FE0-84F85720ECE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A6-40FC-9FE0-84F85720ECE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A6-40FC-9FE0-84F85720ECE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A6-40FC-9FE0-84F85720ECE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A6-40FC-9FE0-84F85720ECE4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A6-40FC-9FE0-84F85720E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Production</c:v>
                </c:pt>
                <c:pt idx="1">
                  <c:v>Business services</c:v>
                </c:pt>
                <c:pt idx="2">
                  <c:v>Public services and regulated market</c:v>
                </c:pt>
                <c:pt idx="3">
                  <c:v>Consumer services</c:v>
                </c:pt>
                <c:pt idx="4">
                  <c:v>Construction</c:v>
                </c:pt>
                <c:pt idx="5">
                  <c:v>Others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0.39900000000000002</c:v>
                </c:pt>
                <c:pt idx="1">
                  <c:v>0.27900000000000003</c:v>
                </c:pt>
                <c:pt idx="2" formatCode="0%">
                  <c:v>0.11899999999999999</c:v>
                </c:pt>
                <c:pt idx="3" formatCode="0%">
                  <c:v>0.10299999999999999</c:v>
                </c:pt>
                <c:pt idx="4">
                  <c:v>5.5E-2</c:v>
                </c:pt>
                <c:pt idx="5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A6-40FC-9FE0-84F85720ECE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1843509454443417E-2"/>
          <c:y val="0.7438083161161293"/>
          <c:w val="0.90815649054555658"/>
          <c:h val="0.25619164497743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92308" units="1/cm"/>
          <inkml:channelProperty channel="Y" name="resolution" value="33.75" units="1/cm"/>
          <inkml:channelProperty channel="T" name="resolution" value="1" units="1/dev"/>
        </inkml:channelProperties>
      </inkml:inkSource>
      <inkml:timestamp xml:id="ts0" timeString="2019-07-23T12:19:25.749"/>
    </inkml:context>
    <inkml:brush xml:id="br0">
      <inkml:brushProperty name="width" value="0.26667" units="cm"/>
      <inkml:brushProperty name="height" value="0.53333" units="cm"/>
      <inkml:brushProperty name="color" value="#EFEDE3"/>
      <inkml:brushProperty name="tip" value="rectangle"/>
      <inkml:brushProperty name="rasterOp" value="maskPen"/>
      <inkml:brushProperty name="fitToCurve" value="1"/>
    </inkml:brush>
  </inkml:definitions>
  <inkml:trace contextRef="#ctx0" brushRef="#br0">144 1690 0,'0'-11'375,"0"1"-328,0 0-16,0-1 16,0 1 31,0 0-78,0-1 16,0 1 78,0-1-79,10 11 32,1-10 31,-1 10-46,0 0 171,1-10-125,-1 10 16,-31 0 281,21 10-360,-10-10 1,0 10 78,-1 1-79,1-1-15,10 11 47,-10-11 0,10 1-31,0-1-1,-11-10-15,1 21 78,10-11-15,0 1 46,0-1-77,-11 0 61,1-10-15,0 11-31,20-22 110,-10 1-126,10 0 16,-10-1 78,-10 11-78,0 0-32,10-10 188,10 10-171,0-11-17,1 11 32,-1-10-16,11 0 1,-11-1-1,1 1 0,-1 0-15,-10-1 46,10-10 1,-10 11-32,0 0-31,11-1 31,-11 1 16,0 0 0,0-1 0,10-9 0,-10 9 15,11 1-31,-11-1-15,10 11 31,-10-10 31,0 0-62,0-1 46,0 1-46,0 0-1,0-1 17,0-9 15,0 9-1,0-10 17,0 11-16,0-11-16,0 11 16,0 0-31,0-1 30,0 1-46,0-1 16,0 1 31,0 0-31,0-1 77,0 1-93,0 0 16,0-1 31,0 1-32,0 0 17,0-1-1,0 1-31,0-1 47,0 1-32,0 0 17,0-1-1,0 1 16,0 0-16,0-1-15,0 1-1,0-1 1,0 1 46,0 0-46,0-1 47,0 1-48,0 0-15,0-11 94,0 11-78,10-1-1,-10 1 48,0-1-48,0 1 1,11 10-16,-11-21 16,0 11 15,0-11 0,10 21-31,-10-10 47,0-11 31,0 11-31,0-1 0,0 1-16,0 0 0,0-1 32,0 1-32,0 0 16,0-1 62,0 1-93,-10-1 46,-1 1-30,11 0-1,0-1-15,0 1 30,0 0-30,-10-1 0,10 1 31,0 0-47,0-22 15,0 22 1,0-11 31,0 11 109,0-11-109,0 11-32,0-1 17,0 1-17,0 0-15,0-1 32,0 1-17,0-21 32,10 10-31,-10 11-16,0-1 31,0 1-31,11 10 16,-11-10 15,0-1-16,0-9 48,0 9-47,0-9-1,0 9 32,0 1-31,0-1-1,0 1 17,-11 10-1,1-21 0,0 11-15,-1 0 15,11-1 0,0 1-15,-10 10-1,10-21-15,-11 11 47,11-1 78,0 1-125,0 0 16,0-11 15,0 11 0,-10-1 16,10 1 16,0-1-48,-10 11-15,10-10 47,-11 10-47,11-10 16,-10 10 15,10-11-15,-10 11 15,-1 0 32,1-10-63,10 0 15,-11-1 1,1 1 46,0-1-62,-1 11 47,1-10-31,0 10-16,-1-21 15,1 11 32,0 10-47,-1-21 32,1 11-1,20 20 94,1 11-125,9 0 15,-20-11-15,11 0 16,-1 1 47,-10-1-17,10-10-46,1 11 16,-1-11-16,-10 10 16,10 0-1,1-10 79,-1 0-63,1 11 1,-1-1-1,0-10 31,1 10-30,-1-10-17,0 0 32,1 0-47,-1 11 16,1-1-1,-11 1 1,10-11-16,-10 10 31,10-10-15,-10 10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92308" units="1/cm"/>
          <inkml:channelProperty channel="Y" name="resolution" value="33.75" units="1/cm"/>
          <inkml:channelProperty channel="T" name="resolution" value="1" units="1/dev"/>
        </inkml:channelProperties>
      </inkml:inkSource>
      <inkml:timestamp xml:id="ts0" timeString="2019-07-24T08:44:30.148"/>
    </inkml:context>
    <inkml:brush xml:id="br0">
      <inkml:brushProperty name="width" value="0.26667" units="cm"/>
      <inkml:brushProperty name="height" value="0.53333" units="cm"/>
      <inkml:brushProperty name="color" value="#EFEDE3"/>
      <inkml:brushProperty name="tip" value="rectangle"/>
      <inkml:brushProperty name="rasterOp" value="maskPen"/>
      <inkml:brushProperty name="fitToCurve" value="1"/>
    </inkml:brush>
  </inkml:definitions>
  <inkml:trace contextRef="#ctx0" brushRef="#br0">21 1770 0,'0'-11'218,"-10"11"-171,10-21-31,0 10 15,0 0-15,0 0 93,0 0 16,-11 11-109,11-11-1,0 0 17,0 1 202,0-1-218,0 0-1,11 11 16,-11-11-15,10 11 0,1 0 15,0-11-31,0 0 62,11 11 32,-11 0-31,10 0 62,-10 0-16,11-10 110,-11-12-125,0 11-63,-11 0 16,0 0-47,10 0 140,-10 1-124,11-1 0,-11 0-1,0 0 1,11 0-1,0 11 1,-11-11 15,11 0-15,-11 1 46,11 10-62,-11-11 16,11 11 62,-22 0 94,-11 11-109,11-1 15,0-10-31,0 11-32,11 0 1,0 0 15,-10 0 16,-1 0-16,11 0-31,-11-11 31,11 10 1,0 1 61,-11-11-93,11 22 79,0-11-64,-11-11 32,0 11-31,11 0 15,0-1 31,-11-10-46,1 22 15,-1-22 1,11 11-17,-11-11 1,0 11 31,0-11-16,0 0-15,11 11 30,-11-1 1,11 1 219,11-11-188,11 0-62,0-11-1,-11 11 1,-1-10-16,12-1 16,-11 11-16,11-22 15,-11 22-15,-1-11 16,1 0-1,0 11 17,0-21-1,11 10 16,-11-11-32,-1 22 1,1-22-16,-11 12 188,0-12-48,-11 11-93,1 0-16,10 0-15,0 0 46,-11 11-46,11-21 140,0 10-93,0-11 15,0 11 31,0-10-62,0 10 16,0 0-48,0 0 1,0 0 31,0 0 78,0 0-110,0 1 17,0-1 15,0 0 31,0 0-47,0 0 16,0 0-16,0 0 16,0 1 0,0-1-16,0 0-15,0 0-1,0 0 1,0 0 46,0 0-15,0 1-31,0-1 31,0 0-32,0 0 95,0 0-95,0 0-15,0 0 16,0-10 0,0 10 31,0-11-16,0 11-16,0-10 1,0 10 15,0 0 16,0 0 0,0 0-16,0 0-15,0 1-16,0-1 16,0-11-16,11 0 15,-11 1 1,0 10-1,0-11 1,10 11 15,-10-11 32,0 12-32,11-12-15,-11 11-1,0-11 17,11 11-32,-11 1 15,0-1-15,0 0 31,0 0-15,0 0 31,0-11-16,0 12 16,0-12-31,0 0-1,0 0 1,0 12 0,0-1 15,0 0-16,0 0 1,0 0 31,0 0-31,0 0-1,0 1 1,0-12-1,0 11 17,0 0-1,0 0-31,0 0 31,0-10-15,0 10-1,0 0-15,0 0 16,-11 0-16,11 1 16,0-1-1,0 0 1,0 0-16,0 0 16,0 0 15,0 0-16,0 1 1,-11 10 0,11-11-1,-10 0 1,10 0 0,0 0 46,0 0-46,-11 0-16,0 11 78,0 0-31,11-10-32,-11 10 17,-11 0 14,22-11-46,-10 11 16,10-11 31,-11 11-16,11-11-15,0 0 46,-11 11-62,11-11 16,-11-10 0,11 10 140,0-11-109,-11 22-47,11-11 15,-11 11 32,11-11 16,-21 0-16,10 11-16,0-10 0,0 10 47,11-11-62,-11 11 46,11-11 48,11 11-32,0 0-63,0 0 1,0 0 31,10 0 15,1 0-30,-11 0-17,-11 11 1,11 0 218,-11-1-218,0 1 15,11 11-15,-1-22-16,-10 11 31,0 0-15,0 0-1,0-1 17,0 1-17,11-11 1,-11 22-1,11 0 1,0-22 0,-11 11 109,0-1-125,0 1 31,0 0-15,0 0 46,-11 0-46,11 0 15,0 0-15,0-1 124,0 12-140,0-11 47,0 0-16,0 0 79,0 0-63,0-1-16,0 1 47,0 0-31,0 0-32,0 0 1,0 0 0,0-1-1,0 1 17,0 0-17,0 0 1,0 0 15,0 11 32,-11-12-32,11 1-31,0 0 15,-11 0 1,11 0 15,0 0-31,0 0 16,0-1 0,0 1-1,0 0 1,-10 11 46,10-11-46,0 0 15,0-1-15,0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92308" units="1/cm"/>
          <inkml:channelProperty channel="Y" name="resolution" value="33.75" units="1/cm"/>
          <inkml:channelProperty channel="T" name="resolution" value="1" units="1/dev"/>
        </inkml:channelProperties>
      </inkml:inkSource>
      <inkml:timestamp xml:id="ts0" timeString="2019-07-24T08:44:31.382"/>
    </inkml:context>
    <inkml:brush xml:id="br0">
      <inkml:brushProperty name="width" value="0.26667" units="cm"/>
      <inkml:brushProperty name="height" value="0.53333" units="cm"/>
      <inkml:brushProperty name="color" value="#EFEDE3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92308" units="1/cm"/>
          <inkml:channelProperty channel="Y" name="resolution" value="33.75" units="1/cm"/>
          <inkml:channelProperty channel="T" name="resolution" value="1" units="1/dev"/>
        </inkml:channelProperties>
      </inkml:inkSource>
      <inkml:timestamp xml:id="ts0" timeString="2019-07-24T08:44:33.787"/>
    </inkml:context>
    <inkml:brush xml:id="br0">
      <inkml:brushProperty name="width" value="0.26667" units="cm"/>
      <inkml:brushProperty name="height" value="0.53333" units="cm"/>
      <inkml:brushProperty name="color" value="#EFEDE3"/>
      <inkml:brushProperty name="tip" value="rectangle"/>
      <inkml:brushProperty name="rasterOp" value="maskPen"/>
      <inkml:brushProperty name="fitToCurve" value="1"/>
    </inkml:brush>
  </inkml:definitions>
  <inkml:trace contextRef="#ctx0" brushRef="#br0">413 434 0,'0'-11'15,"-11"11"17,0-11-32,0 11 15,11-11 79,-10 11-31,-1-21-32,11 10-31,0-11 15,-11 0 1,0 22-16,11-10 16,-11-1-16,11 0 62,-11 11 16,0-11-46,1 0-1,-1 11 63,11-11-79,-22 11-15,11-21 16,-11-1-1,22 11 1,0 0 15,-10 11 47,-1-11-62,0 0 0,0 1-1,0 10-15,11-11 78,-11 0-78,11 0 32,-21 0-17,21 0 1,-11 0 0,11 1-16,-11-1 31,0 11-16,11-11 32,-11 11-15,-21-22-17,32 11 1,-11 11-16,-11-11 15,11 1-15,-11-1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92308" units="1/cm"/>
          <inkml:channelProperty channel="Y" name="resolution" value="33.75" units="1/cm"/>
          <inkml:channelProperty channel="T" name="resolution" value="1" units="1/dev"/>
        </inkml:channelProperties>
      </inkml:inkSource>
      <inkml:timestamp xml:id="ts0" timeString="2019-07-24T08:44:36.396"/>
    </inkml:context>
    <inkml:brush xml:id="br0">
      <inkml:brushProperty name="width" value="0.26667" units="cm"/>
      <inkml:brushProperty name="height" value="0.53333" units="cm"/>
      <inkml:brushProperty name="color" value="#EFEDE3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1835EE3-4795-4E79-8D24-C17D5CF6F245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2ABEB2-81D1-46BB-9E01-FEA1629A070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67233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EE3-4795-4E79-8D24-C17D5CF6F245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BEB2-81D1-46BB-9E01-FEA1629A07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EE3-4795-4E79-8D24-C17D5CF6F245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BEB2-81D1-46BB-9E01-FEA1629A07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6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EE3-4795-4E79-8D24-C17D5CF6F245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BEB2-81D1-46BB-9E01-FEA1629A07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5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35EE3-4795-4E79-8D24-C17D5CF6F245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2ABEB2-81D1-46BB-9E01-FEA1629A07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39407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EE3-4795-4E79-8D24-C17D5CF6F245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BEB2-81D1-46BB-9E01-FEA1629A07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2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EE3-4795-4E79-8D24-C17D5CF6F245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BEB2-81D1-46BB-9E01-FEA1629A07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1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EE3-4795-4E79-8D24-C17D5CF6F245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BEB2-81D1-46BB-9E01-FEA1629A07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2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EE3-4795-4E79-8D24-C17D5CF6F245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BEB2-81D1-46BB-9E01-FEA1629A07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8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35EE3-4795-4E79-8D24-C17D5CF6F245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2ABEB2-81D1-46BB-9E01-FEA1629A07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273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35EE3-4795-4E79-8D24-C17D5CF6F245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2ABEB2-81D1-46BB-9E01-FEA1629A07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445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1835EE3-4795-4E79-8D24-C17D5CF6F245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A2ABEB2-81D1-46BB-9E01-FEA1629A07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749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.plovdiv.bg/" TargetMode="External"/><Relationship Id="rId2" Type="http://schemas.openxmlformats.org/officeDocument/2006/relationships/hyperlink" Target="http://www.plovdiv.b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mailto:mayor@plovdiv.b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7.emf"/><Relationship Id="rId10" Type="http://schemas.openxmlformats.org/officeDocument/2006/relationships/chart" Target="../charts/chart1.xml"/><Relationship Id="rId4" Type="http://schemas.openxmlformats.org/officeDocument/2006/relationships/customXml" Target="../ink/ink3.xml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844806" y="1777991"/>
            <a:ext cx="8527767" cy="3116660"/>
          </a:xfrm>
        </p:spPr>
        <p:txBody>
          <a:bodyPr/>
          <a:lstStyle/>
          <a:p>
            <a:r>
              <a:rPr lang="en-US" dirty="0"/>
              <a:t>Investment destination plovdiv</a:t>
            </a:r>
          </a:p>
        </p:txBody>
      </p:sp>
    </p:spTree>
    <p:extLst>
      <p:ext uri="{BB962C8B-B14F-4D97-AF65-F5344CB8AC3E}">
        <p14:creationId xmlns:p14="http://schemas.microsoft.com/office/powerpoint/2010/main" val="926913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7364"/>
          </a:xfrm>
        </p:spPr>
        <p:txBody>
          <a:bodyPr/>
          <a:lstStyle/>
          <a:p>
            <a:r>
              <a:rPr lang="en-US" dirty="0"/>
              <a:t>Local economy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71600" y="2019992"/>
            <a:ext cx="9601200" cy="4493823"/>
          </a:xfrm>
        </p:spPr>
        <p:txBody>
          <a:bodyPr>
            <a:normAutofit/>
          </a:bodyPr>
          <a:lstStyle/>
          <a:p>
            <a:r>
              <a:rPr lang="en-US" sz="2400" dirty="0"/>
              <a:t>Production and business services make up </a:t>
            </a:r>
            <a:r>
              <a:rPr lang="bg-BG" sz="2400" dirty="0"/>
              <a:t>2/3 </a:t>
            </a:r>
            <a:r>
              <a:rPr lang="en-US" sz="2400" dirty="0"/>
              <a:t>of the local economy</a:t>
            </a:r>
            <a:r>
              <a:rPr lang="bg-BG" sz="2400" dirty="0"/>
              <a:t>;</a:t>
            </a:r>
          </a:p>
          <a:p>
            <a:r>
              <a:rPr lang="en-US" sz="2400" dirty="0"/>
              <a:t>Labor force volume</a:t>
            </a:r>
            <a:r>
              <a:rPr lang="bg-BG" sz="2400" dirty="0"/>
              <a:t>– 32</a:t>
            </a:r>
            <a:r>
              <a:rPr lang="en-US" sz="2400" dirty="0"/>
              <a:t>3 thousand.</a:t>
            </a:r>
            <a:r>
              <a:rPr lang="bg-BG" sz="2400" dirty="0"/>
              <a:t> (3</a:t>
            </a:r>
            <a:r>
              <a:rPr lang="en-US" sz="2400" dirty="0"/>
              <a:t>.4mil</a:t>
            </a:r>
            <a:r>
              <a:rPr lang="bg-BG" sz="2400" dirty="0"/>
              <a:t>. </a:t>
            </a:r>
            <a:r>
              <a:rPr lang="en-US" sz="2400" dirty="0"/>
              <a:t>for Bulgaria</a:t>
            </a:r>
            <a:r>
              <a:rPr lang="bg-BG" sz="2400" dirty="0"/>
              <a:t>);</a:t>
            </a:r>
          </a:p>
          <a:p>
            <a:r>
              <a:rPr lang="en-US" sz="2400" dirty="0"/>
              <a:t>Production</a:t>
            </a:r>
            <a:r>
              <a:rPr lang="bg-BG" sz="2400" dirty="0"/>
              <a:t>– €8</a:t>
            </a:r>
            <a:r>
              <a:rPr lang="en-US" sz="2400" dirty="0"/>
              <a:t>.8 billion</a:t>
            </a:r>
            <a:r>
              <a:rPr lang="bg-BG" sz="2400" dirty="0"/>
              <a:t> (€</a:t>
            </a:r>
            <a:r>
              <a:rPr lang="en-US" sz="2400" dirty="0"/>
              <a:t>92.5 billion</a:t>
            </a:r>
            <a:r>
              <a:rPr lang="bg-BG" sz="2400" dirty="0"/>
              <a:t>  </a:t>
            </a:r>
            <a:r>
              <a:rPr lang="en-US" sz="2400" dirty="0"/>
              <a:t>for Bulgaria</a:t>
            </a:r>
            <a:r>
              <a:rPr lang="bg-BG" sz="2400" dirty="0"/>
              <a:t>);</a:t>
            </a:r>
          </a:p>
          <a:p>
            <a:r>
              <a:rPr lang="bg-BG" sz="2400" dirty="0"/>
              <a:t>€4</a:t>
            </a:r>
            <a:r>
              <a:rPr lang="en-US" sz="2400" dirty="0"/>
              <a:t>.5 billion</a:t>
            </a:r>
            <a:r>
              <a:rPr lang="bg-BG" sz="2400" dirty="0"/>
              <a:t> </a:t>
            </a:r>
            <a:r>
              <a:rPr lang="en-US" sz="2400" dirty="0"/>
              <a:t>GDP</a:t>
            </a:r>
            <a:r>
              <a:rPr lang="bg-BG" sz="2400" dirty="0"/>
              <a:t>;</a:t>
            </a:r>
          </a:p>
          <a:p>
            <a:r>
              <a:rPr lang="bg-BG" sz="2400" dirty="0"/>
              <a:t>€6 </a:t>
            </a:r>
            <a:r>
              <a:rPr lang="en-US" sz="2400" dirty="0"/>
              <a:t>7</a:t>
            </a:r>
            <a:r>
              <a:rPr lang="bg-BG" sz="2400" dirty="0"/>
              <a:t>00 </a:t>
            </a:r>
            <a:r>
              <a:rPr lang="en-US" sz="2400" dirty="0"/>
              <a:t>GDP per capita</a:t>
            </a:r>
            <a:r>
              <a:rPr lang="bg-BG" sz="2400" dirty="0"/>
              <a:t>;</a:t>
            </a:r>
          </a:p>
          <a:p>
            <a:r>
              <a:rPr lang="bg-BG" sz="2400" dirty="0"/>
              <a:t>€</a:t>
            </a:r>
            <a:r>
              <a:rPr lang="en-US" sz="2400" dirty="0"/>
              <a:t>319 mil. FDI cumulative growth for the last 3 years</a:t>
            </a:r>
            <a:r>
              <a:rPr lang="bg-BG" sz="2400" dirty="0"/>
              <a:t>;</a:t>
            </a:r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5115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1085509127"/>
              </p:ext>
            </p:extLst>
          </p:nvPr>
        </p:nvGraphicFramePr>
        <p:xfrm>
          <a:off x="2249982" y="66291"/>
          <a:ext cx="7872859" cy="641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авоъгълник 4"/>
          <p:cNvSpPr/>
          <p:nvPr/>
        </p:nvSpPr>
        <p:spPr>
          <a:xfrm>
            <a:off x="7079234" y="6372212"/>
            <a:ext cx="5110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Trakia</a:t>
            </a:r>
            <a:r>
              <a:rPr lang="en-US" sz="1400" dirty="0"/>
              <a:t> Tech, based on NSI data </a:t>
            </a:r>
            <a:r>
              <a:rPr lang="bg-BG" sz="1400" dirty="0"/>
              <a:t>(</a:t>
            </a:r>
            <a:r>
              <a:rPr lang="en-US" sz="1400" dirty="0"/>
              <a:t>date of the region</a:t>
            </a:r>
            <a:r>
              <a:rPr lang="bg-BG" sz="1400" dirty="0"/>
              <a:t>, 201</a:t>
            </a:r>
            <a:r>
              <a:rPr lang="en-US" sz="1400" dirty="0"/>
              <a:t>8</a:t>
            </a:r>
            <a:r>
              <a:rPr lang="bg-BG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234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</a:t>
            </a:r>
            <a:r>
              <a:rPr lang="bg-BG" dirty="0"/>
              <a:t> </a:t>
            </a:r>
            <a:r>
              <a:rPr lang="en-US" dirty="0"/>
              <a:t>and Outsourcing of business services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71600" y="1757015"/>
            <a:ext cx="4389120" cy="4193511"/>
          </a:xfrm>
        </p:spPr>
        <p:txBody>
          <a:bodyPr>
            <a:normAutofit/>
          </a:bodyPr>
          <a:lstStyle/>
          <a:p>
            <a:endParaRPr lang="bg-BG" dirty="0"/>
          </a:p>
          <a:p>
            <a:r>
              <a:rPr lang="en-US" dirty="0"/>
              <a:t>Bulgaria is one of the most attractive outsourcing destination of the world</a:t>
            </a:r>
            <a:r>
              <a:rPr lang="bg-BG" dirty="0"/>
              <a:t>;</a:t>
            </a:r>
          </a:p>
          <a:p>
            <a:r>
              <a:rPr lang="en-US" dirty="0"/>
              <a:t>Among the top 6 of developing cities</a:t>
            </a:r>
            <a:r>
              <a:rPr lang="bg-BG" dirty="0"/>
              <a:t>– </a:t>
            </a:r>
            <a:r>
              <a:rPr lang="en-US" dirty="0"/>
              <a:t>Annual CEE Shared Services Awards, 2018;</a:t>
            </a:r>
            <a:endParaRPr lang="bg-BG" dirty="0"/>
          </a:p>
          <a:p>
            <a:r>
              <a:rPr lang="en-US" dirty="0"/>
              <a:t>Bulgaria is in the top </a:t>
            </a:r>
            <a:r>
              <a:rPr lang="bg-BG" dirty="0"/>
              <a:t>4 </a:t>
            </a:r>
            <a:r>
              <a:rPr lang="en-US" dirty="0"/>
              <a:t>of the countries in the world, where developers demonstrate the greatest diversity in technology knowledge and interests. </a:t>
            </a:r>
          </a:p>
          <a:p>
            <a:endParaRPr lang="bg-BG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7984259" y="6241774"/>
            <a:ext cx="1923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95959"/>
                </a:solidFill>
              </a:rPr>
              <a:t>Source</a:t>
            </a:r>
            <a:r>
              <a:rPr lang="bg-BG" sz="1200" dirty="0">
                <a:solidFill>
                  <a:srgbClr val="595959"/>
                </a:solidFill>
              </a:rPr>
              <a:t>: </a:t>
            </a:r>
            <a:r>
              <a:rPr lang="en-US" sz="1200" dirty="0">
                <a:solidFill>
                  <a:srgbClr val="595959"/>
                </a:solidFill>
              </a:rPr>
              <a:t>A.T. Kearney, 2017</a:t>
            </a:r>
            <a:endParaRPr lang="bg-BG" sz="1200" dirty="0">
              <a:solidFill>
                <a:srgbClr val="59595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00" y="2982741"/>
            <a:ext cx="5057395" cy="219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96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1"/>
          <p:cNvSpPr>
            <a:spLocks noGrp="1"/>
          </p:cNvSpPr>
          <p:nvPr>
            <p:ph type="title"/>
          </p:nvPr>
        </p:nvSpPr>
        <p:spPr>
          <a:xfrm>
            <a:off x="1485900" y="142239"/>
            <a:ext cx="9486900" cy="887969"/>
          </a:xfrm>
        </p:spPr>
        <p:txBody>
          <a:bodyPr/>
          <a:lstStyle/>
          <a:p>
            <a:pPr algn="ctr"/>
            <a:r>
              <a:rPr lang="en-US" dirty="0"/>
              <a:t>IT&amp;BPO</a:t>
            </a:r>
            <a:endParaRPr lang="bg-B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2" y="763929"/>
            <a:ext cx="5914593" cy="604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34" y="763930"/>
            <a:ext cx="5492188" cy="604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02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8574957" y="1124589"/>
            <a:ext cx="18473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endParaRPr lang="bg-BG" sz="1200" b="1" dirty="0">
              <a:ln>
                <a:solidFill>
                  <a:srgbClr val="D4D6D6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46" y="76200"/>
            <a:ext cx="8160151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96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58584" y="672957"/>
            <a:ext cx="9601200" cy="1485900"/>
          </a:xfrm>
        </p:spPr>
        <p:txBody>
          <a:bodyPr/>
          <a:lstStyle/>
          <a:p>
            <a:r>
              <a:rPr lang="en-US" dirty="0"/>
              <a:t>Real estate market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58584" y="1751743"/>
            <a:ext cx="6847726" cy="46490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bg-BG" sz="2400" dirty="0"/>
              <a:t>25-40 €/</a:t>
            </a:r>
            <a:r>
              <a:rPr lang="en-US" sz="2400" dirty="0"/>
              <a:t>m</a:t>
            </a:r>
            <a:r>
              <a:rPr lang="en-US" sz="2400" baseline="30000" dirty="0"/>
              <a:t>2</a:t>
            </a:r>
            <a:r>
              <a:rPr lang="en-US" sz="2400" dirty="0"/>
              <a:t> price for property for industrial use</a:t>
            </a:r>
            <a:r>
              <a:rPr lang="bg-BG" sz="2400" dirty="0"/>
              <a:t>;</a:t>
            </a:r>
          </a:p>
          <a:p>
            <a:pPr>
              <a:lnSpc>
                <a:spcPct val="200000"/>
              </a:lnSpc>
            </a:pPr>
            <a:r>
              <a:rPr lang="bg-BG" sz="2400" dirty="0"/>
              <a:t>3-5 €/</a:t>
            </a:r>
            <a:r>
              <a:rPr lang="en-US" sz="2400" dirty="0"/>
              <a:t>m</a:t>
            </a:r>
            <a:r>
              <a:rPr lang="en-US" sz="2400" baseline="30000" dirty="0"/>
              <a:t>2</a:t>
            </a:r>
            <a:r>
              <a:rPr lang="en-US" sz="2400" dirty="0"/>
              <a:t> rent per month for industrial use</a:t>
            </a:r>
            <a:r>
              <a:rPr lang="bg-BG" sz="2400" dirty="0"/>
              <a:t>;</a:t>
            </a:r>
          </a:p>
          <a:p>
            <a:pPr>
              <a:lnSpc>
                <a:spcPct val="200000"/>
              </a:lnSpc>
            </a:pPr>
            <a:r>
              <a:rPr lang="bg-BG" sz="2400" dirty="0"/>
              <a:t>9-12 €/</a:t>
            </a:r>
            <a:r>
              <a:rPr lang="en-US" sz="2400" dirty="0"/>
              <a:t>m</a:t>
            </a:r>
            <a:r>
              <a:rPr lang="en-US" sz="2400" baseline="30000" dirty="0"/>
              <a:t>2</a:t>
            </a:r>
            <a:r>
              <a:rPr lang="en-US" sz="2400" dirty="0"/>
              <a:t> monthly rent for Office Class </a:t>
            </a:r>
            <a:r>
              <a:rPr lang="bg-BG" sz="2400" dirty="0"/>
              <a:t>А;</a:t>
            </a:r>
          </a:p>
          <a:p>
            <a:pPr>
              <a:lnSpc>
                <a:spcPct val="200000"/>
              </a:lnSpc>
            </a:pPr>
            <a:r>
              <a:rPr lang="bg-BG" sz="2400" dirty="0"/>
              <a:t>4-6 €/</a:t>
            </a:r>
            <a:r>
              <a:rPr lang="en-US" sz="2400" dirty="0"/>
              <a:t>m</a:t>
            </a:r>
            <a:r>
              <a:rPr lang="en-US" sz="2400" baseline="30000" dirty="0"/>
              <a:t>2</a:t>
            </a:r>
            <a:r>
              <a:rPr lang="en-US" sz="2400" dirty="0"/>
              <a:t> monthly rent for Office Class B</a:t>
            </a:r>
            <a:r>
              <a:rPr lang="bg-BG" sz="2400" dirty="0"/>
              <a:t>.</a:t>
            </a:r>
          </a:p>
          <a:p>
            <a:endParaRPr lang="bg-BG" sz="2400" dirty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5"/>
          <a:stretch/>
        </p:blipFill>
        <p:spPr>
          <a:xfrm>
            <a:off x="7516118" y="-565081"/>
            <a:ext cx="8981896" cy="8311793"/>
          </a:xfrm>
          <a:prstGeom prst="rect">
            <a:avLst/>
          </a:prstGeom>
          <a:ln>
            <a:noFill/>
          </a:ln>
          <a:effectLst>
            <a:softEdge rad="762000"/>
          </a:effectLst>
        </p:spPr>
      </p:pic>
    </p:spTree>
    <p:extLst>
      <p:ext uri="{BB962C8B-B14F-4D97-AF65-F5344CB8AC3E}">
        <p14:creationId xmlns:p14="http://schemas.microsoft.com/office/powerpoint/2010/main" val="2678860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16560" y="0"/>
            <a:ext cx="11297920" cy="1485900"/>
          </a:xfrm>
        </p:spPr>
        <p:txBody>
          <a:bodyPr/>
          <a:lstStyle/>
          <a:p>
            <a:pPr algn="ctr"/>
            <a:r>
              <a:rPr lang="en-US" dirty="0"/>
              <a:t>List of major investors in Plovdiv</a:t>
            </a:r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4" y="647067"/>
            <a:ext cx="5468169" cy="60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29" y="647066"/>
            <a:ext cx="5451677" cy="620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216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1577077" y="2275266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“Business development and international cooperation” department</a:t>
            </a:r>
            <a:r>
              <a:rPr lang="bg-BG" sz="3600" b="1" dirty="0"/>
              <a:t> </a:t>
            </a:r>
            <a:endParaRPr lang="bg-BG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1485900" y="3547818"/>
            <a:ext cx="9864334" cy="2448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/>
              <a:t>Deals with</a:t>
            </a:r>
            <a:r>
              <a:rPr lang="ru-RU" sz="1600" dirty="0"/>
              <a:t>: </a:t>
            </a:r>
          </a:p>
          <a:p>
            <a:pPr algn="ctr"/>
            <a:r>
              <a:rPr lang="en-US" sz="1600" dirty="0"/>
              <a:t>all administrative procedures;</a:t>
            </a:r>
            <a:endParaRPr lang="ru-RU" sz="1600" dirty="0"/>
          </a:p>
          <a:p>
            <a:pPr algn="ctr"/>
            <a:r>
              <a:rPr lang="en-US" sz="1600" dirty="0"/>
              <a:t>building permits;</a:t>
            </a:r>
            <a:endParaRPr lang="ru-RU" sz="1600" dirty="0"/>
          </a:p>
          <a:p>
            <a:pPr algn="ctr"/>
            <a:r>
              <a:rPr lang="en-US" sz="1600" dirty="0"/>
              <a:t>local utilities;</a:t>
            </a:r>
            <a:endParaRPr lang="ru-RU" sz="1600" dirty="0"/>
          </a:p>
          <a:p>
            <a:pPr algn="ctr"/>
            <a:r>
              <a:rPr lang="en-US" sz="1600" dirty="0"/>
              <a:t>National institutions;</a:t>
            </a:r>
            <a:endParaRPr lang="ru-RU" sz="1600" dirty="0"/>
          </a:p>
          <a:p>
            <a:pPr algn="ctr"/>
            <a:r>
              <a:rPr lang="en-US" sz="1600" dirty="0"/>
              <a:t>Establishing of public-private partnerships.</a:t>
            </a:r>
            <a:endParaRPr lang="bg-BG" sz="1600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5222200" y="1263890"/>
            <a:ext cx="231095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hlinkClick r:id="rId2"/>
              </a:rPr>
              <a:t>www.plovdiv.</a:t>
            </a:r>
            <a:r>
              <a:rPr lang="en-US" dirty="0" err="1">
                <a:hlinkClick r:id="rId2"/>
              </a:rPr>
              <a:t>bg</a:t>
            </a:r>
            <a:endParaRPr lang="bg-BG" dirty="0"/>
          </a:p>
          <a:p>
            <a:pPr algn="ctr"/>
            <a:r>
              <a:rPr lang="en-US" dirty="0">
                <a:hlinkClick r:id="rId3"/>
              </a:rPr>
              <a:t>www.invest.plovdiv.bg</a:t>
            </a:r>
            <a:endParaRPr lang="en-US" dirty="0"/>
          </a:p>
          <a:p>
            <a:pPr algn="ctr"/>
            <a:r>
              <a:rPr lang="en-US" dirty="0">
                <a:hlinkClick r:id="rId4"/>
              </a:rPr>
              <a:t>info@plovdiv.bg</a:t>
            </a:r>
            <a:endParaRPr lang="ru-RU" dirty="0">
              <a:hlinkClick r:id="rId4"/>
            </a:endParaRPr>
          </a:p>
          <a:p>
            <a:pPr algn="ctr"/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4234141" y="5996226"/>
            <a:ext cx="42870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4000 </a:t>
            </a:r>
            <a:r>
              <a:rPr lang="en-US" sz="1400" dirty="0"/>
              <a:t>Plovdiv</a:t>
            </a:r>
            <a:r>
              <a:rPr lang="ru-RU" sz="1400" dirty="0"/>
              <a:t>, </a:t>
            </a:r>
            <a:r>
              <a:rPr lang="en-US" sz="1400" dirty="0" err="1"/>
              <a:t>Sq</a:t>
            </a:r>
            <a:r>
              <a:rPr lang="ru-RU" sz="1400" dirty="0"/>
              <a:t>. „</a:t>
            </a:r>
            <a:r>
              <a:rPr lang="en-US" sz="1400" dirty="0"/>
              <a:t>Stefan </a:t>
            </a:r>
            <a:r>
              <a:rPr lang="en-US" sz="1400" dirty="0" err="1"/>
              <a:t>Stambolov</a:t>
            </a:r>
            <a:r>
              <a:rPr lang="ru-RU" sz="1400" dirty="0"/>
              <a:t>“ 1.</a:t>
            </a:r>
            <a:endParaRPr lang="en-US" sz="1400" dirty="0"/>
          </a:p>
          <a:p>
            <a:pPr algn="ctr"/>
            <a:r>
              <a:rPr lang="en-US" sz="1400" dirty="0"/>
              <a:t>Phone</a:t>
            </a:r>
            <a:r>
              <a:rPr lang="ru-RU" sz="1400" dirty="0"/>
              <a:t>.: +359 32</a:t>
            </a:r>
            <a:r>
              <a:rPr lang="en-US" sz="1400" dirty="0"/>
              <a:t> </a:t>
            </a:r>
            <a:r>
              <a:rPr lang="ru-RU" sz="1400" dirty="0"/>
              <a:t>656</a:t>
            </a:r>
            <a:r>
              <a:rPr lang="en-US" sz="1400" dirty="0"/>
              <a:t> </a:t>
            </a:r>
            <a:r>
              <a:rPr lang="ru-RU" sz="1400" dirty="0"/>
              <a:t>727, </a:t>
            </a:r>
            <a:r>
              <a:rPr lang="en-US" sz="1400" dirty="0"/>
              <a:t>fax</a:t>
            </a:r>
            <a:r>
              <a:rPr lang="ru-RU" sz="1400" dirty="0"/>
              <a:t>: +359 32</a:t>
            </a:r>
            <a:r>
              <a:rPr lang="en-US" sz="1400" dirty="0"/>
              <a:t> </a:t>
            </a:r>
            <a:r>
              <a:rPr lang="ru-RU" sz="1400" dirty="0"/>
              <a:t>656</a:t>
            </a:r>
            <a:r>
              <a:rPr lang="en-US" sz="1400" dirty="0"/>
              <a:t> </a:t>
            </a:r>
            <a:r>
              <a:rPr lang="ru-RU" sz="1400" dirty="0"/>
              <a:t>703</a:t>
            </a:r>
            <a:endParaRPr lang="en-US" sz="1400" dirty="0"/>
          </a:p>
          <a:p>
            <a:endParaRPr lang="en-US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3" y="218103"/>
            <a:ext cx="1283348" cy="96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4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Franklin Gothic Book (Заглавия)"/>
              </a:rPr>
              <a:t>Key facts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71600" y="1789698"/>
            <a:ext cx="9601200" cy="407770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European capital of culture </a:t>
            </a:r>
            <a:r>
              <a:rPr lang="bg-BG" sz="2800" dirty="0"/>
              <a:t>2019;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/>
              <a:t>History of Plovdiv dates back </a:t>
            </a:r>
            <a:r>
              <a:rPr lang="bg-BG" sz="2800" dirty="0"/>
              <a:t>6000 </a:t>
            </a:r>
            <a:r>
              <a:rPr lang="en-US" sz="2800" dirty="0"/>
              <a:t>years;</a:t>
            </a:r>
            <a:endParaRPr lang="bg-BG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#1</a:t>
            </a:r>
            <a:r>
              <a:rPr lang="bg-BG" sz="2800" dirty="0"/>
              <a:t> </a:t>
            </a:r>
            <a:r>
              <a:rPr lang="en-US" sz="2800" dirty="0"/>
              <a:t>Industrial center of Bulgaria</a:t>
            </a:r>
            <a:r>
              <a:rPr lang="bg-BG" sz="2800" dirty="0"/>
              <a:t>;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Stable demographics</a:t>
            </a:r>
            <a:r>
              <a:rPr lang="ru-RU" sz="2800" dirty="0">
                <a:solidFill>
                  <a:schemeClr val="tx1"/>
                </a:solidFill>
              </a:rPr>
              <a:t>–</a:t>
            </a:r>
            <a:r>
              <a:rPr lang="en-US" sz="2800" dirty="0">
                <a:solidFill>
                  <a:schemeClr val="tx1"/>
                </a:solidFill>
              </a:rPr>
              <a:t> over </a:t>
            </a:r>
            <a:r>
              <a:rPr lang="ru-RU" sz="28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r>
              <a:rPr lang="ru-RU" sz="2800" dirty="0">
                <a:solidFill>
                  <a:schemeClr val="tx1"/>
                </a:solidFill>
              </a:rPr>
              <a:t>5 </a:t>
            </a:r>
            <a:r>
              <a:rPr lang="en-US" sz="2800" dirty="0">
                <a:solidFill>
                  <a:schemeClr val="tx1"/>
                </a:solidFill>
              </a:rPr>
              <a:t>million people;</a:t>
            </a:r>
          </a:p>
          <a:p>
            <a:pPr>
              <a:lnSpc>
                <a:spcPct val="150000"/>
              </a:lnSpc>
            </a:pPr>
            <a:r>
              <a:rPr lang="bg-BG" sz="2800" dirty="0">
                <a:solidFill>
                  <a:schemeClr val="tx1"/>
                </a:solidFill>
              </a:rPr>
              <a:t>4.</a:t>
            </a:r>
            <a:r>
              <a:rPr lang="en-US" sz="2800" dirty="0">
                <a:solidFill>
                  <a:schemeClr val="tx1"/>
                </a:solidFill>
              </a:rPr>
              <a:t>5</a:t>
            </a:r>
            <a:r>
              <a:rPr lang="bg-BG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billion euro GDP;</a:t>
            </a:r>
            <a:endParaRPr lang="bg-BG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/>
              <a:t>In the top 10 of Financial Times ranking for the destinations with most progressive development in the world</a:t>
            </a:r>
            <a:r>
              <a:rPr lang="bg-BG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Multinational manufacturers</a:t>
            </a:r>
            <a:r>
              <a:rPr lang="en-US" sz="2800" dirty="0"/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48" y="811842"/>
            <a:ext cx="3014352" cy="27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2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85900" y="111760"/>
            <a:ext cx="9486900" cy="16217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/>
              <a:t>“</a:t>
            </a:r>
            <a:r>
              <a:rPr lang="en-US" sz="5300" i="1" dirty="0"/>
              <a:t>The oldest living city in Europe</a:t>
            </a:r>
            <a:r>
              <a:rPr lang="ru-RU" sz="5300" dirty="0"/>
              <a:t>”</a:t>
            </a:r>
            <a:br>
              <a:rPr lang="en-US" sz="4900" dirty="0"/>
            </a:br>
            <a:r>
              <a:rPr lang="en-US" sz="4900" dirty="0"/>
              <a:t>                                                 </a:t>
            </a:r>
            <a:r>
              <a:rPr lang="en-US" sz="2200" dirty="0"/>
              <a:t>The Telegraph</a:t>
            </a:r>
            <a:br>
              <a:rPr lang="en-US" sz="1200" dirty="0"/>
            </a:br>
            <a:endParaRPr lang="bg-BG" sz="1200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73" y="1061983"/>
            <a:ext cx="13279966" cy="8354318"/>
          </a:xfrm>
          <a:prstGeom prst="rect">
            <a:avLst/>
          </a:prstGeom>
          <a:ln>
            <a:noFill/>
          </a:ln>
          <a:effectLst>
            <a:softEdge rad="1079500"/>
          </a:effectLst>
        </p:spPr>
      </p:pic>
    </p:spTree>
    <p:extLst>
      <p:ext uri="{BB962C8B-B14F-4D97-AF65-F5344CB8AC3E}">
        <p14:creationId xmlns:p14="http://schemas.microsoft.com/office/powerpoint/2010/main" val="82614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Location in EU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144" y="1123950"/>
            <a:ext cx="6578112" cy="553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567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advantages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Highway connection with Central and Western Europe</a:t>
            </a:r>
            <a:r>
              <a:rPr lang="ru-RU" sz="2400" dirty="0"/>
              <a:t>;</a:t>
            </a:r>
          </a:p>
          <a:p>
            <a:r>
              <a:rPr lang="en-US" sz="2400" dirty="0"/>
              <a:t>Well-developed railway network, which offers a connection to the nearest port</a:t>
            </a:r>
            <a:r>
              <a:rPr lang="bg-BG" sz="2400" dirty="0"/>
              <a:t>;</a:t>
            </a:r>
          </a:p>
          <a:p>
            <a:r>
              <a:rPr lang="en-US" sz="2400" dirty="0"/>
              <a:t>Intersection of Pan-European Transport Corridors </a:t>
            </a:r>
            <a:r>
              <a:rPr lang="ru-RU" sz="2400" dirty="0"/>
              <a:t>(IV, VIII </a:t>
            </a:r>
            <a:r>
              <a:rPr lang="en-US" sz="2400" dirty="0"/>
              <a:t>and</a:t>
            </a:r>
            <a:r>
              <a:rPr lang="ru-RU" sz="2400" dirty="0"/>
              <a:t> X);</a:t>
            </a:r>
          </a:p>
          <a:p>
            <a:r>
              <a:rPr lang="en-US" sz="2400" dirty="0"/>
              <a:t>Airport, serving charter and cargo aircrafts </a:t>
            </a:r>
            <a:r>
              <a:rPr lang="ru-RU" sz="2400" dirty="0"/>
              <a:t>(</a:t>
            </a:r>
            <a:r>
              <a:rPr lang="en-US" sz="2400" dirty="0"/>
              <a:t>forthcoming concession</a:t>
            </a:r>
            <a:r>
              <a:rPr lang="ru-RU" sz="2400" dirty="0"/>
              <a:t>);</a:t>
            </a:r>
          </a:p>
          <a:p>
            <a:r>
              <a:rPr lang="en-US" sz="2400" dirty="0"/>
              <a:t>Available Duty Free Zone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2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business in Bulgaria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71600" y="2057400"/>
            <a:ext cx="9601200" cy="35814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Index </a:t>
            </a:r>
            <a:r>
              <a:rPr lang="ru-RU" sz="2400" dirty="0"/>
              <a:t>„</a:t>
            </a:r>
            <a:r>
              <a:rPr lang="en-US" sz="2400" dirty="0"/>
              <a:t>protecting minority investors</a:t>
            </a:r>
            <a:r>
              <a:rPr lang="ru-RU" sz="2400" dirty="0"/>
              <a:t>“ – </a:t>
            </a:r>
            <a:r>
              <a:rPr lang="en-US" sz="2400" dirty="0"/>
              <a:t>25</a:t>
            </a:r>
            <a:r>
              <a:rPr lang="en-US" sz="2400" baseline="30000" dirty="0"/>
              <a:t>th</a:t>
            </a:r>
            <a:r>
              <a:rPr lang="en-US" sz="2400" dirty="0"/>
              <a:t> place</a:t>
            </a:r>
            <a:r>
              <a:rPr lang="ru-RU" sz="2400" dirty="0"/>
              <a:t> (</a:t>
            </a:r>
            <a:r>
              <a:rPr lang="en-US" sz="2400" dirty="0"/>
              <a:t>out of </a:t>
            </a:r>
            <a:r>
              <a:rPr lang="ru-RU" sz="2400" dirty="0"/>
              <a:t>190 </a:t>
            </a:r>
            <a:r>
              <a:rPr lang="en-US" sz="2400" dirty="0"/>
              <a:t>countries</a:t>
            </a:r>
            <a:r>
              <a:rPr lang="ru-RU" sz="2400" dirty="0"/>
              <a:t>, </a:t>
            </a:r>
            <a:r>
              <a:rPr lang="en-US" sz="2400" dirty="0"/>
              <a:t>World Bank</a:t>
            </a:r>
            <a:r>
              <a:rPr lang="ru-RU" sz="2400" dirty="0"/>
              <a:t>);</a:t>
            </a:r>
          </a:p>
          <a:p>
            <a:r>
              <a:rPr lang="en-US" sz="2400" dirty="0"/>
              <a:t>Index International Trade</a:t>
            </a:r>
            <a:r>
              <a:rPr lang="bg-BG" sz="2400" dirty="0"/>
              <a:t>– 21</a:t>
            </a:r>
            <a:r>
              <a:rPr lang="en-US" sz="2400" baseline="30000" dirty="0" err="1"/>
              <a:t>st</a:t>
            </a:r>
            <a:r>
              <a:rPr lang="en-US" sz="2400" dirty="0"/>
              <a:t> place</a:t>
            </a:r>
            <a:r>
              <a:rPr lang="bg-BG" sz="2400" dirty="0"/>
              <a:t> (</a:t>
            </a:r>
            <a:r>
              <a:rPr lang="en-US" sz="2400" dirty="0"/>
              <a:t>out of </a:t>
            </a:r>
            <a:r>
              <a:rPr lang="bg-BG" sz="2400" dirty="0"/>
              <a:t>190 </a:t>
            </a:r>
            <a:r>
              <a:rPr lang="en-US" sz="2400" dirty="0"/>
              <a:t>countries</a:t>
            </a:r>
            <a:r>
              <a:rPr lang="bg-BG" sz="2400" dirty="0"/>
              <a:t>, </a:t>
            </a:r>
            <a:r>
              <a:rPr lang="en-US" sz="2400" dirty="0"/>
              <a:t>World Bank</a:t>
            </a:r>
            <a:r>
              <a:rPr lang="bg-BG" sz="2400" dirty="0"/>
              <a:t>);</a:t>
            </a:r>
          </a:p>
          <a:p>
            <a:r>
              <a:rPr lang="en-US" sz="2400" dirty="0"/>
              <a:t>Index Government Debt</a:t>
            </a:r>
            <a:r>
              <a:rPr lang="bg-BG" sz="2400" dirty="0"/>
              <a:t>– </a:t>
            </a: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lowest in the EU</a:t>
            </a:r>
            <a:r>
              <a:rPr lang="bg-BG" sz="2400" dirty="0"/>
              <a:t> (</a:t>
            </a:r>
            <a:r>
              <a:rPr lang="en-US" sz="2400" dirty="0"/>
              <a:t>Eurostat</a:t>
            </a:r>
            <a:r>
              <a:rPr lang="bg-BG" sz="2400" dirty="0"/>
              <a:t>);</a:t>
            </a:r>
          </a:p>
          <a:p>
            <a:r>
              <a:rPr lang="ru-RU" sz="2400" dirty="0"/>
              <a:t>+3.0% </a:t>
            </a:r>
            <a:r>
              <a:rPr lang="en-US" sz="2400" dirty="0"/>
              <a:t>GDP growth</a:t>
            </a:r>
            <a:r>
              <a:rPr lang="bg-BG" sz="2400" dirty="0"/>
              <a:t>– (2019);</a:t>
            </a:r>
          </a:p>
          <a:p>
            <a:r>
              <a:rPr lang="ru-RU" sz="2400" dirty="0"/>
              <a:t>20.4% </a:t>
            </a:r>
            <a:r>
              <a:rPr lang="en-US" sz="2400" dirty="0"/>
              <a:t>government debt to GDP</a:t>
            </a:r>
            <a:r>
              <a:rPr lang="ru-RU" sz="2400" dirty="0"/>
              <a:t>– </a:t>
            </a: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lowest in the EU</a:t>
            </a:r>
            <a:r>
              <a:rPr lang="bg-BG" sz="2400" dirty="0"/>
              <a:t> </a:t>
            </a:r>
            <a:r>
              <a:rPr lang="ru-RU" sz="2400" dirty="0"/>
              <a:t>(</a:t>
            </a:r>
            <a:r>
              <a:rPr lang="en-US" sz="2400" dirty="0"/>
              <a:t>Ministry of Finance</a:t>
            </a:r>
            <a:r>
              <a:rPr lang="ru-RU" sz="2400" dirty="0"/>
              <a:t>, 2019)</a:t>
            </a:r>
          </a:p>
          <a:p>
            <a:r>
              <a:rPr lang="ru-RU" sz="2400" dirty="0"/>
              <a:t>10% </a:t>
            </a:r>
            <a:r>
              <a:rPr lang="en-US" sz="2400" dirty="0"/>
              <a:t>corporate tax and personal income tax</a:t>
            </a:r>
            <a:r>
              <a:rPr lang="ru-RU" sz="2400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6098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</a:t>
            </a:r>
            <a:endParaRPr lang="bg-B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Ръкопис 7"/>
              <p14:cNvContentPartPr/>
              <p14:nvPr/>
            </p14:nvContentPartPr>
            <p14:xfrm>
              <a:off x="10801550" y="2862661"/>
              <a:ext cx="94320" cy="627840"/>
            </p14:xfrm>
          </p:contentPart>
        </mc:Choice>
        <mc:Fallback xmlns="">
          <p:pic>
            <p:nvPicPr>
              <p:cNvPr id="8" name="Ръкопис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53310" y="2766541"/>
                <a:ext cx="190440" cy="8197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Правоъгълник 11"/>
          <p:cNvSpPr/>
          <p:nvPr/>
        </p:nvSpPr>
        <p:spPr>
          <a:xfrm>
            <a:off x="9702786" y="6276338"/>
            <a:ext cx="1193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Source</a:t>
            </a:r>
            <a:r>
              <a:rPr lang="bg-BG" sz="1600" dirty="0"/>
              <a:t>: </a:t>
            </a:r>
            <a:r>
              <a:rPr lang="en-US" sz="1600" dirty="0"/>
              <a:t>NSI</a:t>
            </a:r>
            <a:endParaRPr lang="bg-BG" sz="1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71600" y="1973943"/>
            <a:ext cx="9201351" cy="3893457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population of Plovdiv is over </a:t>
            </a:r>
            <a:r>
              <a:rPr lang="ru-RU" sz="2400" b="1" dirty="0"/>
              <a:t>535 000 </a:t>
            </a:r>
            <a:r>
              <a:rPr lang="en-US" sz="2400" dirty="0"/>
              <a:t>people, 30 minutes from the city center</a:t>
            </a:r>
            <a:r>
              <a:rPr lang="ru-RU" sz="2400" dirty="0"/>
              <a:t>;</a:t>
            </a:r>
          </a:p>
          <a:p>
            <a:pPr algn="just"/>
            <a:r>
              <a:rPr lang="en-US" sz="2400" dirty="0"/>
              <a:t>Over </a:t>
            </a:r>
            <a:r>
              <a:rPr lang="ru-RU" sz="2400" b="1" dirty="0"/>
              <a:t>77</a:t>
            </a:r>
            <a:r>
              <a:rPr lang="en-US" sz="2400" b="1" dirty="0"/>
              <a:t>2</a:t>
            </a:r>
            <a:r>
              <a:rPr lang="ru-RU" sz="2400" b="1" dirty="0"/>
              <a:t> 000 </a:t>
            </a:r>
            <a:r>
              <a:rPr lang="en-US" sz="2400" dirty="0"/>
              <a:t>people live not more than</a:t>
            </a:r>
            <a:r>
              <a:rPr lang="bg-BG" sz="2400" dirty="0"/>
              <a:t> 45</a:t>
            </a:r>
            <a:r>
              <a:rPr lang="en-US" sz="2400" dirty="0"/>
              <a:t> minutes from the region’s leading industrial zones;</a:t>
            </a:r>
          </a:p>
          <a:p>
            <a:r>
              <a:rPr lang="en-US" sz="2400" dirty="0"/>
              <a:t>7</a:t>
            </a:r>
            <a:r>
              <a:rPr lang="bg-BG" sz="2400" dirty="0"/>
              <a:t> </a:t>
            </a:r>
            <a:r>
              <a:rPr lang="en-US" sz="2400" dirty="0"/>
              <a:t>500 new residents of the city</a:t>
            </a:r>
            <a:r>
              <a:rPr lang="bg-BG" sz="2400" dirty="0"/>
              <a:t>;</a:t>
            </a:r>
          </a:p>
          <a:p>
            <a:r>
              <a:rPr lang="bg-BG" sz="2400" dirty="0"/>
              <a:t>2 500 </a:t>
            </a:r>
            <a:r>
              <a:rPr lang="en-US" sz="2400" dirty="0"/>
              <a:t>international students</a:t>
            </a:r>
            <a:r>
              <a:rPr lang="bg-BG" sz="2400" dirty="0"/>
              <a:t>;</a:t>
            </a:r>
          </a:p>
          <a:p>
            <a:r>
              <a:rPr lang="en-US" sz="2400" dirty="0"/>
              <a:t>1</a:t>
            </a:r>
            <a:r>
              <a:rPr lang="bg-BG" sz="2400" dirty="0"/>
              <a:t> </a:t>
            </a:r>
            <a:r>
              <a:rPr lang="en-US" sz="2400" dirty="0"/>
              <a:t>8</a:t>
            </a:r>
            <a:r>
              <a:rPr lang="bg-BG" sz="2400" dirty="0"/>
              <a:t>00 </a:t>
            </a:r>
            <a:r>
              <a:rPr lang="en-US" sz="2400" dirty="0"/>
              <a:t>annual population growth</a:t>
            </a:r>
            <a:r>
              <a:rPr lang="bg-BG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99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Education</a:t>
            </a:r>
            <a:endParaRPr lang="bg-BG" dirty="0"/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56" y="3212721"/>
            <a:ext cx="1026559" cy="1026559"/>
          </a:xfrm>
        </p:spPr>
      </p:pic>
      <p:sp>
        <p:nvSpPr>
          <p:cNvPr id="12" name="Овал 11"/>
          <p:cNvSpPr/>
          <p:nvPr/>
        </p:nvSpPr>
        <p:spPr>
          <a:xfrm>
            <a:off x="2072181" y="2903167"/>
            <a:ext cx="1871665" cy="1775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cxnSp>
        <p:nvCxnSpPr>
          <p:cNvPr id="20" name="Право съединение 19"/>
          <p:cNvCxnSpPr/>
          <p:nvPr/>
        </p:nvCxnSpPr>
        <p:spPr>
          <a:xfrm flipH="1">
            <a:off x="3926527" y="3877611"/>
            <a:ext cx="70718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ово поле 20"/>
          <p:cNvSpPr txBox="1"/>
          <p:nvPr/>
        </p:nvSpPr>
        <p:spPr>
          <a:xfrm>
            <a:off x="1112440" y="3231280"/>
            <a:ext cx="15430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34 200 </a:t>
            </a:r>
            <a:r>
              <a:rPr lang="en-US" dirty="0"/>
              <a:t>students</a:t>
            </a:r>
            <a:endParaRPr lang="bg-BG" dirty="0"/>
          </a:p>
        </p:txBody>
      </p:sp>
      <p:sp>
        <p:nvSpPr>
          <p:cNvPr id="22" name="Текстово поле 21"/>
          <p:cNvSpPr txBox="1"/>
          <p:nvPr/>
        </p:nvSpPr>
        <p:spPr>
          <a:xfrm>
            <a:off x="2072181" y="3432655"/>
            <a:ext cx="1866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bg-BG" sz="2000" dirty="0"/>
              <a:t> </a:t>
            </a:r>
            <a:br>
              <a:rPr lang="bg-BG" sz="2000" dirty="0"/>
            </a:br>
            <a:r>
              <a:rPr lang="en-US" dirty="0"/>
              <a:t>universities</a:t>
            </a:r>
            <a:endParaRPr lang="bg-BG" dirty="0"/>
          </a:p>
        </p:txBody>
      </p:sp>
      <p:sp>
        <p:nvSpPr>
          <p:cNvPr id="23" name="Текстово поле 22"/>
          <p:cNvSpPr txBox="1"/>
          <p:nvPr/>
        </p:nvSpPr>
        <p:spPr>
          <a:xfrm>
            <a:off x="3989506" y="3231280"/>
            <a:ext cx="25700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5">
                    <a:lumMod val="50000"/>
                  </a:schemeClr>
                </a:solidFill>
              </a:rPr>
              <a:t>2 500 </a:t>
            </a:r>
          </a:p>
          <a:p>
            <a:r>
              <a:rPr lang="en-US" dirty="0"/>
              <a:t>International students</a:t>
            </a:r>
            <a:endParaRPr lang="bg-BG" dirty="0"/>
          </a:p>
        </p:txBody>
      </p:sp>
      <p:pic>
        <p:nvPicPr>
          <p:cNvPr id="27" name="Картина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18" y="1649412"/>
            <a:ext cx="2146514" cy="2146514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7889652" y="2903167"/>
            <a:ext cx="1871665" cy="1775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cxnSp>
        <p:nvCxnSpPr>
          <p:cNvPr id="33" name="Право съединение 32"/>
          <p:cNvCxnSpPr/>
          <p:nvPr/>
        </p:nvCxnSpPr>
        <p:spPr>
          <a:xfrm flipH="1">
            <a:off x="9760469" y="3764217"/>
            <a:ext cx="514352" cy="63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аво съединение 39"/>
          <p:cNvCxnSpPr/>
          <p:nvPr/>
        </p:nvCxnSpPr>
        <p:spPr>
          <a:xfrm flipH="1" flipV="1">
            <a:off x="9454109" y="4413538"/>
            <a:ext cx="334063" cy="400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аво съединение 41"/>
          <p:cNvCxnSpPr/>
          <p:nvPr/>
        </p:nvCxnSpPr>
        <p:spPr>
          <a:xfrm flipH="1" flipV="1">
            <a:off x="7376148" y="3755820"/>
            <a:ext cx="522539" cy="83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Текстово поле 42"/>
          <p:cNvSpPr txBox="1"/>
          <p:nvPr/>
        </p:nvSpPr>
        <p:spPr>
          <a:xfrm>
            <a:off x="6441490" y="2065661"/>
            <a:ext cx="1782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29</a:t>
            </a:r>
            <a:br>
              <a:rPr lang="bg-BG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/>
              <a:t>vocational high schools</a:t>
            </a:r>
            <a:endParaRPr lang="bg-BG" dirty="0"/>
          </a:p>
        </p:txBody>
      </p:sp>
      <p:sp>
        <p:nvSpPr>
          <p:cNvPr id="44" name="Текстово поле 43"/>
          <p:cNvSpPr txBox="1"/>
          <p:nvPr/>
        </p:nvSpPr>
        <p:spPr>
          <a:xfrm>
            <a:off x="9269465" y="1828089"/>
            <a:ext cx="2236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5">
                    <a:lumMod val="50000"/>
                  </a:schemeClr>
                </a:solidFill>
              </a:rPr>
              <a:t>37</a:t>
            </a:r>
            <a:endParaRPr lang="bg-BG" sz="2000" dirty="0"/>
          </a:p>
          <a:p>
            <a:r>
              <a:rPr lang="en-US" dirty="0"/>
              <a:t>secondary schools </a:t>
            </a:r>
            <a:endParaRPr lang="bg-BG" dirty="0"/>
          </a:p>
        </p:txBody>
      </p:sp>
      <p:sp>
        <p:nvSpPr>
          <p:cNvPr id="46" name="Текстово поле 45"/>
          <p:cNvSpPr txBox="1"/>
          <p:nvPr/>
        </p:nvSpPr>
        <p:spPr>
          <a:xfrm>
            <a:off x="6639195" y="3832232"/>
            <a:ext cx="1168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language high schools</a:t>
            </a:r>
            <a:endParaRPr lang="bg-BG" dirty="0"/>
          </a:p>
        </p:txBody>
      </p:sp>
      <p:cxnSp>
        <p:nvCxnSpPr>
          <p:cNvPr id="53" name="Съединител с чупка 52"/>
          <p:cNvCxnSpPr/>
          <p:nvPr/>
        </p:nvCxnSpPr>
        <p:spPr>
          <a:xfrm rot="10800000">
            <a:off x="6954632" y="2293357"/>
            <a:ext cx="1273602" cy="816265"/>
          </a:xfrm>
          <a:prstGeom prst="bentConnector3">
            <a:avLst>
              <a:gd name="adj1" fmla="val 21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Текстово поле 63"/>
          <p:cNvSpPr txBox="1"/>
          <p:nvPr/>
        </p:nvSpPr>
        <p:spPr>
          <a:xfrm>
            <a:off x="10293669" y="3580707"/>
            <a:ext cx="22366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5">
                    <a:lumMod val="50000"/>
                  </a:schemeClr>
                </a:solidFill>
              </a:rPr>
              <a:t>12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284</a:t>
            </a:r>
            <a:endParaRPr lang="bg-BG" sz="2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/>
              <a:t>students in vocational high schools</a:t>
            </a:r>
            <a:endParaRPr lang="bg-BG" dirty="0"/>
          </a:p>
        </p:txBody>
      </p:sp>
      <p:cxnSp>
        <p:nvCxnSpPr>
          <p:cNvPr id="66" name="Съединител с чупка 65"/>
          <p:cNvCxnSpPr/>
          <p:nvPr/>
        </p:nvCxnSpPr>
        <p:spPr>
          <a:xfrm rot="5400000" flipH="1" flipV="1">
            <a:off x="8592258" y="2243667"/>
            <a:ext cx="926872" cy="420949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Текстово поле 67"/>
          <p:cNvSpPr txBox="1"/>
          <p:nvPr/>
        </p:nvSpPr>
        <p:spPr>
          <a:xfrm>
            <a:off x="7247430" y="5424383"/>
            <a:ext cx="1967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accent5">
                    <a:lumMod val="50000"/>
                  </a:schemeClr>
                </a:solidFill>
              </a:rPr>
              <a:t>77</a:t>
            </a:r>
          </a:p>
          <a:p>
            <a:pPr algn="ctr"/>
            <a:r>
              <a:rPr lang="en-US" dirty="0"/>
              <a:t>vocational training centers</a:t>
            </a:r>
            <a:endParaRPr lang="bg-BG" dirty="0"/>
          </a:p>
        </p:txBody>
      </p:sp>
      <p:sp>
        <p:nvSpPr>
          <p:cNvPr id="69" name="Текстово поле 68"/>
          <p:cNvSpPr txBox="1"/>
          <p:nvPr/>
        </p:nvSpPr>
        <p:spPr>
          <a:xfrm>
            <a:off x="9604159" y="4813602"/>
            <a:ext cx="22165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5">
                    <a:lumMod val="50000"/>
                  </a:schemeClr>
                </a:solidFill>
              </a:rPr>
              <a:t>11 354</a:t>
            </a:r>
          </a:p>
          <a:p>
            <a:r>
              <a:rPr lang="en-US" dirty="0"/>
              <a:t>students in secondary and language schools</a:t>
            </a:r>
            <a:endParaRPr lang="bg-BG" dirty="0"/>
          </a:p>
        </p:txBody>
      </p:sp>
      <p:sp>
        <p:nvSpPr>
          <p:cNvPr id="72" name="Правоъгълник 71"/>
          <p:cNvSpPr/>
          <p:nvPr/>
        </p:nvSpPr>
        <p:spPr>
          <a:xfrm>
            <a:off x="6978735" y="3580707"/>
            <a:ext cx="1084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endParaRPr lang="bg-BG" sz="2000" dirty="0"/>
          </a:p>
        </p:txBody>
      </p:sp>
      <p:cxnSp>
        <p:nvCxnSpPr>
          <p:cNvPr id="74" name="Съединител с чупка 73"/>
          <p:cNvCxnSpPr/>
          <p:nvPr/>
        </p:nvCxnSpPr>
        <p:spPr>
          <a:xfrm rot="5400000">
            <a:off x="8209833" y="4994252"/>
            <a:ext cx="964977" cy="310932"/>
          </a:xfrm>
          <a:prstGeom prst="bentConnector3">
            <a:avLst>
              <a:gd name="adj1" fmla="val 10234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аво съединение 89"/>
          <p:cNvCxnSpPr/>
          <p:nvPr/>
        </p:nvCxnSpPr>
        <p:spPr>
          <a:xfrm flipH="1">
            <a:off x="1377554" y="3851149"/>
            <a:ext cx="70718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43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85812" y="695325"/>
            <a:ext cx="9601200" cy="1485900"/>
          </a:xfrm>
        </p:spPr>
        <p:txBody>
          <a:bodyPr/>
          <a:lstStyle/>
          <a:p>
            <a:r>
              <a:rPr lang="en-US" dirty="0"/>
              <a:t>Workforce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85812" y="2171700"/>
            <a:ext cx="4361845" cy="4037694"/>
          </a:xfrm>
        </p:spPr>
        <p:txBody>
          <a:bodyPr>
            <a:normAutofit/>
          </a:bodyPr>
          <a:lstStyle/>
          <a:p>
            <a:r>
              <a:rPr lang="bg-BG" sz="2400" dirty="0"/>
              <a:t>17 900 </a:t>
            </a:r>
            <a:r>
              <a:rPr lang="en-US" sz="2400" dirty="0"/>
              <a:t>growth of the workforce since</a:t>
            </a:r>
            <a:r>
              <a:rPr lang="bg-BG" sz="2400" dirty="0"/>
              <a:t> 2010</a:t>
            </a:r>
            <a:r>
              <a:rPr lang="en-US" sz="2400" dirty="0"/>
              <a:t>– the highest in all regions of Bulgaria</a:t>
            </a:r>
            <a:r>
              <a:rPr lang="bg-BG" sz="2400" dirty="0"/>
              <a:t>;</a:t>
            </a:r>
          </a:p>
          <a:p>
            <a:r>
              <a:rPr lang="en-US" sz="2400" dirty="0"/>
              <a:t>70.3% employment rate </a:t>
            </a:r>
            <a:r>
              <a:rPr lang="bg-BG" sz="2400" dirty="0"/>
              <a:t>(15-64 </a:t>
            </a:r>
            <a:r>
              <a:rPr lang="en-US" sz="2400" dirty="0"/>
              <a:t>years</a:t>
            </a:r>
            <a:r>
              <a:rPr lang="bg-BG" sz="2400" dirty="0"/>
              <a:t>.) – </a:t>
            </a:r>
            <a:r>
              <a:rPr lang="en-US" sz="2400" dirty="0"/>
              <a:t>EU average</a:t>
            </a:r>
            <a:r>
              <a:rPr lang="bg-BG" sz="2400" dirty="0"/>
              <a:t>: 68</a:t>
            </a:r>
            <a:r>
              <a:rPr lang="en-US" sz="2400" dirty="0"/>
              <a:t>.5</a:t>
            </a:r>
            <a:r>
              <a:rPr lang="bg-BG" sz="2400" dirty="0"/>
              <a:t>%.</a:t>
            </a:r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Ръкопис 6"/>
              <p14:cNvContentPartPr/>
              <p14:nvPr/>
            </p14:nvContentPartPr>
            <p14:xfrm>
              <a:off x="10886932" y="2867932"/>
              <a:ext cx="100080" cy="637560"/>
            </p14:xfrm>
          </p:contentPart>
        </mc:Choice>
        <mc:Fallback xmlns="">
          <p:pic>
            <p:nvPicPr>
              <p:cNvPr id="7" name="Ръкопис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38692" y="2771812"/>
                <a:ext cx="196200" cy="8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Ръкопис 7"/>
              <p14:cNvContentPartPr/>
              <p14:nvPr/>
            </p14:nvContentPartPr>
            <p14:xfrm>
              <a:off x="10961092" y="3270772"/>
              <a:ext cx="360" cy="360"/>
            </p14:xfrm>
          </p:contentPart>
        </mc:Choice>
        <mc:Fallback xmlns="">
          <p:pic>
            <p:nvPicPr>
              <p:cNvPr id="8" name="Ръкопис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13212" y="3174652"/>
                <a:ext cx="961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Ръкопис 8"/>
              <p14:cNvContentPartPr/>
              <p14:nvPr/>
            </p14:nvContentPartPr>
            <p14:xfrm>
              <a:off x="10839772" y="2817532"/>
              <a:ext cx="149040" cy="156600"/>
            </p14:xfrm>
          </p:contentPart>
        </mc:Choice>
        <mc:Fallback xmlns="">
          <p:pic>
            <p:nvPicPr>
              <p:cNvPr id="9" name="Ръкопис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91892" y="2721412"/>
                <a:ext cx="2448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Ръкопис 9"/>
              <p14:cNvContentPartPr/>
              <p14:nvPr/>
            </p14:nvContentPartPr>
            <p14:xfrm>
              <a:off x="10953172" y="3360772"/>
              <a:ext cx="360" cy="360"/>
            </p14:xfrm>
          </p:contentPart>
        </mc:Choice>
        <mc:Fallback xmlns="">
          <p:pic>
            <p:nvPicPr>
              <p:cNvPr id="10" name="Ръкопис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05292" y="3264652"/>
                <a:ext cx="96480" cy="1922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3" name="Диаграма 12"/>
          <p:cNvGraphicFramePr/>
          <p:nvPr>
            <p:extLst>
              <p:ext uri="{D42A27DB-BD31-4B8C-83A1-F6EECF244321}">
                <p14:modId xmlns:p14="http://schemas.microsoft.com/office/powerpoint/2010/main" val="954070986"/>
              </p:ext>
            </p:extLst>
          </p:nvPr>
        </p:nvGraphicFramePr>
        <p:xfrm>
          <a:off x="5980941" y="685800"/>
          <a:ext cx="6081486" cy="568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Правоъгълник 3"/>
          <p:cNvSpPr/>
          <p:nvPr/>
        </p:nvSpPr>
        <p:spPr>
          <a:xfrm>
            <a:off x="6186412" y="6479934"/>
            <a:ext cx="5165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Trakia</a:t>
            </a:r>
            <a:r>
              <a:rPr lang="en-US" sz="1400" dirty="0"/>
              <a:t> Tech, based on NSI data </a:t>
            </a:r>
            <a:r>
              <a:rPr lang="bg-BG" sz="1400" dirty="0"/>
              <a:t>(</a:t>
            </a:r>
            <a:r>
              <a:rPr lang="en-US" sz="1400" dirty="0"/>
              <a:t>data for the region</a:t>
            </a:r>
            <a:r>
              <a:rPr lang="bg-BG" sz="1400" dirty="0"/>
              <a:t>, 201</a:t>
            </a:r>
            <a:r>
              <a:rPr lang="en-US" sz="1400" dirty="0"/>
              <a:t>8</a:t>
            </a:r>
            <a:r>
              <a:rPr lang="bg-BG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725557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</TotalTime>
  <Words>678</Words>
  <Application>Microsoft Office PowerPoint</Application>
  <PresentationFormat>Широк екран</PresentationFormat>
  <Paragraphs>96</Paragraphs>
  <Slides>17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20" baseType="lpstr">
      <vt:lpstr>Franklin Gothic Book</vt:lpstr>
      <vt:lpstr>Franklin Gothic Book (Заглавия)</vt:lpstr>
      <vt:lpstr>Crop</vt:lpstr>
      <vt:lpstr>Investment destination plovdiv</vt:lpstr>
      <vt:lpstr>Key facts</vt:lpstr>
      <vt:lpstr>“The oldest living city in Europe”                                                  The Telegraph </vt:lpstr>
      <vt:lpstr>Location in EU</vt:lpstr>
      <vt:lpstr>Logistic advantages</vt:lpstr>
      <vt:lpstr>To do business in Bulgaria</vt:lpstr>
      <vt:lpstr>Population</vt:lpstr>
      <vt:lpstr>Education</vt:lpstr>
      <vt:lpstr>Workforce</vt:lpstr>
      <vt:lpstr>Local economy</vt:lpstr>
      <vt:lpstr>Презентация на PowerPoint</vt:lpstr>
      <vt:lpstr>IT and Outsourcing of business services</vt:lpstr>
      <vt:lpstr>IT&amp;BPO</vt:lpstr>
      <vt:lpstr>Презентация на PowerPoint</vt:lpstr>
      <vt:lpstr>Real estate market</vt:lpstr>
      <vt:lpstr>List of major investors in Plovdiv</vt:lpstr>
      <vt:lpstr>“Business development and international cooperation” department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Инвестиционна  дестинация: Пловдив</dc:title>
  <dc:creator>Georgi Blagoev</dc:creator>
  <cp:lastModifiedBy>vess</cp:lastModifiedBy>
  <cp:revision>123</cp:revision>
  <dcterms:created xsi:type="dcterms:W3CDTF">2019-07-23T07:38:00Z</dcterms:created>
  <dcterms:modified xsi:type="dcterms:W3CDTF">2020-06-01T07:20:05Z</dcterms:modified>
</cp:coreProperties>
</file>