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25.xml" ContentType="application/vnd.openxmlformats-officedocument.theme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26.xml" ContentType="application/vnd.openxmlformats-officedocument.theme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theme/theme27.xml" ContentType="application/vnd.openxmlformats-officedocument.theme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theme/theme28.xml" ContentType="application/vnd.openxmlformats-officedocument.theme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theme/theme29.xml" ContentType="application/vnd.openxmlformats-officedocument.theme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theme/theme30.xml" ContentType="application/vnd.openxmlformats-officedocument.theme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theme/theme31.xml" ContentType="application/vnd.openxmlformats-officedocument.theme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theme/theme32.xml" ContentType="application/vnd.openxmlformats-officedocument.theme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theme/theme33.xml" ContentType="application/vnd.openxmlformats-officedocument.theme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theme/theme34.xml" ContentType="application/vnd.openxmlformats-officedocument.theme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theme/theme35.xml" ContentType="application/vnd.openxmlformats-officedocument.theme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theme/theme36.xml" ContentType="application/vnd.openxmlformats-officedocument.theme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theme/theme37.xml" ContentType="application/vnd.openxmlformats-officedocument.theme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theme/theme38.xml" ContentType="application/vnd.openxmlformats-officedocument.theme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theme/theme39.xml" ContentType="application/vnd.openxmlformats-officedocument.theme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theme/theme40.xml" ContentType="application/vnd.openxmlformats-officedocument.theme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theme/theme41.xml" ContentType="application/vnd.openxmlformats-officedocument.theme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theme/theme42.xml" ContentType="application/vnd.openxmlformats-officedocument.theme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theme/theme43.xml" ContentType="application/vnd.openxmlformats-officedocument.theme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theme/theme44.xml" ContentType="application/vnd.openxmlformats-officedocument.theme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theme/theme45.xml" ContentType="application/vnd.openxmlformats-officedocument.theme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theme/theme46.xml" ContentType="application/vnd.openxmlformats-officedocument.theme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theme/theme47.xml" ContentType="application/vnd.openxmlformats-officedocument.theme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theme/theme48.xml" ContentType="application/vnd.openxmlformats-officedocument.theme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theme/theme49.xml" ContentType="application/vnd.openxmlformats-officedocument.theme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theme/theme50.xml" ContentType="application/vnd.openxmlformats-officedocument.theme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theme/theme51.xml" ContentType="application/vnd.openxmlformats-officedocument.theme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theme/theme52.xml" ContentType="application/vnd.openxmlformats-officedocument.theme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theme/theme53.xml" ContentType="application/vnd.openxmlformats-officedocument.theme+xml"/>
  <Override PartName="/ppt/theme/theme5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792" r:id="rId12"/>
    <p:sldMasterId id="2147483804" r:id="rId13"/>
    <p:sldMasterId id="2147483816" r:id="rId14"/>
    <p:sldMasterId id="2147483828" r:id="rId15"/>
    <p:sldMasterId id="2147483840" r:id="rId16"/>
    <p:sldMasterId id="2147483852" r:id="rId17"/>
    <p:sldMasterId id="2147483864" r:id="rId18"/>
    <p:sldMasterId id="2147483876" r:id="rId19"/>
    <p:sldMasterId id="2147483888" r:id="rId20"/>
    <p:sldMasterId id="2147483900" r:id="rId21"/>
    <p:sldMasterId id="2147483912" r:id="rId22"/>
    <p:sldMasterId id="2147483924" r:id="rId23"/>
    <p:sldMasterId id="2147483936" r:id="rId24"/>
    <p:sldMasterId id="2147483948" r:id="rId25"/>
    <p:sldMasterId id="2147483960" r:id="rId26"/>
    <p:sldMasterId id="2147483972" r:id="rId27"/>
    <p:sldMasterId id="2147483984" r:id="rId28"/>
    <p:sldMasterId id="2147484008" r:id="rId29"/>
    <p:sldMasterId id="2147484020" r:id="rId30"/>
    <p:sldMasterId id="2147484032" r:id="rId31"/>
    <p:sldMasterId id="2147484044" r:id="rId32"/>
    <p:sldMasterId id="2147484056" r:id="rId33"/>
    <p:sldMasterId id="2147484068" r:id="rId34"/>
    <p:sldMasterId id="2147484080" r:id="rId35"/>
    <p:sldMasterId id="2147484092" r:id="rId36"/>
    <p:sldMasterId id="2147484104" r:id="rId37"/>
    <p:sldMasterId id="2147484116" r:id="rId38"/>
    <p:sldMasterId id="2147484128" r:id="rId39"/>
    <p:sldMasterId id="2147484140" r:id="rId40"/>
    <p:sldMasterId id="2147484152" r:id="rId41"/>
    <p:sldMasterId id="2147484164" r:id="rId42"/>
    <p:sldMasterId id="2147484176" r:id="rId43"/>
    <p:sldMasterId id="2147484188" r:id="rId44"/>
    <p:sldMasterId id="2147484200" r:id="rId45"/>
    <p:sldMasterId id="2147484212" r:id="rId46"/>
    <p:sldMasterId id="2147484224" r:id="rId47"/>
    <p:sldMasterId id="2147484236" r:id="rId48"/>
    <p:sldMasterId id="2147484248" r:id="rId49"/>
    <p:sldMasterId id="2147484260" r:id="rId50"/>
    <p:sldMasterId id="2147484272" r:id="rId51"/>
    <p:sldMasterId id="2147484284" r:id="rId52"/>
    <p:sldMasterId id="2147484296" r:id="rId53"/>
  </p:sldMasterIdLst>
  <p:notesMasterIdLst>
    <p:notesMasterId r:id="rId109"/>
  </p:notesMasterIdLst>
  <p:sldIdLst>
    <p:sldId id="257" r:id="rId54"/>
    <p:sldId id="258" r:id="rId55"/>
    <p:sldId id="259" r:id="rId56"/>
    <p:sldId id="260" r:id="rId57"/>
    <p:sldId id="261" r:id="rId58"/>
    <p:sldId id="262" r:id="rId59"/>
    <p:sldId id="263" r:id="rId60"/>
    <p:sldId id="264" r:id="rId61"/>
    <p:sldId id="265" r:id="rId62"/>
    <p:sldId id="266" r:id="rId63"/>
    <p:sldId id="267" r:id="rId64"/>
    <p:sldId id="268" r:id="rId65"/>
    <p:sldId id="269" r:id="rId66"/>
    <p:sldId id="270" r:id="rId67"/>
    <p:sldId id="271" r:id="rId68"/>
    <p:sldId id="272" r:id="rId69"/>
    <p:sldId id="273" r:id="rId70"/>
    <p:sldId id="274" r:id="rId71"/>
    <p:sldId id="275" r:id="rId72"/>
    <p:sldId id="276" r:id="rId73"/>
    <p:sldId id="277" r:id="rId74"/>
    <p:sldId id="278" r:id="rId75"/>
    <p:sldId id="279" r:id="rId76"/>
    <p:sldId id="280" r:id="rId77"/>
    <p:sldId id="281" r:id="rId78"/>
    <p:sldId id="282" r:id="rId79"/>
    <p:sldId id="283" r:id="rId80"/>
    <p:sldId id="314" r:id="rId81"/>
    <p:sldId id="284" r:id="rId82"/>
    <p:sldId id="286" r:id="rId83"/>
    <p:sldId id="287" r:id="rId84"/>
    <p:sldId id="288" r:id="rId85"/>
    <p:sldId id="289" r:id="rId86"/>
    <p:sldId id="290" r:id="rId87"/>
    <p:sldId id="291" r:id="rId88"/>
    <p:sldId id="292" r:id="rId89"/>
    <p:sldId id="293" r:id="rId90"/>
    <p:sldId id="294" r:id="rId91"/>
    <p:sldId id="295" r:id="rId92"/>
    <p:sldId id="311" r:id="rId93"/>
    <p:sldId id="296" r:id="rId94"/>
    <p:sldId id="312" r:id="rId95"/>
    <p:sldId id="297" r:id="rId96"/>
    <p:sldId id="298" r:id="rId97"/>
    <p:sldId id="299" r:id="rId98"/>
    <p:sldId id="300" r:id="rId99"/>
    <p:sldId id="301" r:id="rId100"/>
    <p:sldId id="302" r:id="rId101"/>
    <p:sldId id="303" r:id="rId102"/>
    <p:sldId id="304" r:id="rId103"/>
    <p:sldId id="305" r:id="rId104"/>
    <p:sldId id="306" r:id="rId105"/>
    <p:sldId id="307" r:id="rId106"/>
    <p:sldId id="308" r:id="rId107"/>
    <p:sldId id="310" r:id="rId108"/>
  </p:sldIdLst>
  <p:sldSz cx="9144000" cy="6858000" type="screen4x3"/>
  <p:notesSz cx="6858000" cy="9926638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63" Type="http://schemas.openxmlformats.org/officeDocument/2006/relationships/slide" Target="slides/slide10.xml"/><Relationship Id="rId68" Type="http://schemas.openxmlformats.org/officeDocument/2006/relationships/slide" Target="slides/slide15.xml"/><Relationship Id="rId84" Type="http://schemas.openxmlformats.org/officeDocument/2006/relationships/slide" Target="slides/slide31.xml"/><Relationship Id="rId89" Type="http://schemas.openxmlformats.org/officeDocument/2006/relationships/slide" Target="slides/slide36.xml"/><Relationship Id="rId112" Type="http://schemas.openxmlformats.org/officeDocument/2006/relationships/theme" Target="theme/theme1.xml"/><Relationship Id="rId16" Type="http://schemas.openxmlformats.org/officeDocument/2006/relationships/slideMaster" Target="slideMasters/slideMaster16.xml"/><Relationship Id="rId107" Type="http://schemas.openxmlformats.org/officeDocument/2006/relationships/slide" Target="slides/slide54.xml"/><Relationship Id="rId11" Type="http://schemas.openxmlformats.org/officeDocument/2006/relationships/slideMaster" Target="slideMasters/slideMaster11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53" Type="http://schemas.openxmlformats.org/officeDocument/2006/relationships/slideMaster" Target="slideMasters/slideMaster53.xml"/><Relationship Id="rId58" Type="http://schemas.openxmlformats.org/officeDocument/2006/relationships/slide" Target="slides/slide5.xml"/><Relationship Id="rId74" Type="http://schemas.openxmlformats.org/officeDocument/2006/relationships/slide" Target="slides/slide21.xml"/><Relationship Id="rId79" Type="http://schemas.openxmlformats.org/officeDocument/2006/relationships/slide" Target="slides/slide26.xml"/><Relationship Id="rId102" Type="http://schemas.openxmlformats.org/officeDocument/2006/relationships/slide" Target="slides/slide49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37.xml"/><Relationship Id="rId95" Type="http://schemas.openxmlformats.org/officeDocument/2006/relationships/slide" Target="slides/slide42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64" Type="http://schemas.openxmlformats.org/officeDocument/2006/relationships/slide" Target="slides/slide11.xml"/><Relationship Id="rId69" Type="http://schemas.openxmlformats.org/officeDocument/2006/relationships/slide" Target="slides/slide16.xml"/><Relationship Id="rId113" Type="http://schemas.openxmlformats.org/officeDocument/2006/relationships/tableStyles" Target="tableStyles.xml"/><Relationship Id="rId80" Type="http://schemas.openxmlformats.org/officeDocument/2006/relationships/slide" Target="slides/slide27.xml"/><Relationship Id="rId85" Type="http://schemas.openxmlformats.org/officeDocument/2006/relationships/slide" Target="slides/slide32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59" Type="http://schemas.openxmlformats.org/officeDocument/2006/relationships/slide" Target="slides/slide6.xml"/><Relationship Id="rId103" Type="http://schemas.openxmlformats.org/officeDocument/2006/relationships/slide" Target="slides/slide50.xml"/><Relationship Id="rId108" Type="http://schemas.openxmlformats.org/officeDocument/2006/relationships/slide" Target="slides/slide55.xml"/><Relationship Id="rId54" Type="http://schemas.openxmlformats.org/officeDocument/2006/relationships/slide" Target="slides/slide1.xml"/><Relationship Id="rId70" Type="http://schemas.openxmlformats.org/officeDocument/2006/relationships/slide" Target="slides/slide17.xml"/><Relationship Id="rId75" Type="http://schemas.openxmlformats.org/officeDocument/2006/relationships/slide" Target="slides/slide22.xml"/><Relationship Id="rId91" Type="http://schemas.openxmlformats.org/officeDocument/2006/relationships/slide" Target="slides/slide38.xml"/><Relationship Id="rId96" Type="http://schemas.openxmlformats.org/officeDocument/2006/relationships/slide" Target="slides/slide4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Master" Target="slideMasters/slideMaster49.xml"/><Relationship Id="rId57" Type="http://schemas.openxmlformats.org/officeDocument/2006/relationships/slide" Target="slides/slide4.xml"/><Relationship Id="rId106" Type="http://schemas.openxmlformats.org/officeDocument/2006/relationships/slide" Target="slides/slide53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Master" Target="slideMasters/slideMaster52.xml"/><Relationship Id="rId60" Type="http://schemas.openxmlformats.org/officeDocument/2006/relationships/slide" Target="slides/slide7.xml"/><Relationship Id="rId65" Type="http://schemas.openxmlformats.org/officeDocument/2006/relationships/slide" Target="slides/slide12.xml"/><Relationship Id="rId73" Type="http://schemas.openxmlformats.org/officeDocument/2006/relationships/slide" Target="slides/slide20.xml"/><Relationship Id="rId78" Type="http://schemas.openxmlformats.org/officeDocument/2006/relationships/slide" Target="slides/slide25.xml"/><Relationship Id="rId81" Type="http://schemas.openxmlformats.org/officeDocument/2006/relationships/slide" Target="slides/slide28.xml"/><Relationship Id="rId86" Type="http://schemas.openxmlformats.org/officeDocument/2006/relationships/slide" Target="slides/slide33.xml"/><Relationship Id="rId94" Type="http://schemas.openxmlformats.org/officeDocument/2006/relationships/slide" Target="slides/slide41.xml"/><Relationship Id="rId99" Type="http://schemas.openxmlformats.org/officeDocument/2006/relationships/slide" Target="slides/slide46.xml"/><Relationship Id="rId101" Type="http://schemas.openxmlformats.org/officeDocument/2006/relationships/slide" Target="slides/slide4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109" Type="http://schemas.openxmlformats.org/officeDocument/2006/relationships/notesMaster" Target="notesMasters/notesMaster1.xml"/><Relationship Id="rId34" Type="http://schemas.openxmlformats.org/officeDocument/2006/relationships/slideMaster" Target="slideMasters/slideMaster34.xml"/><Relationship Id="rId50" Type="http://schemas.openxmlformats.org/officeDocument/2006/relationships/slideMaster" Target="slideMasters/slideMaster50.xml"/><Relationship Id="rId55" Type="http://schemas.openxmlformats.org/officeDocument/2006/relationships/slide" Target="slides/slide2.xml"/><Relationship Id="rId76" Type="http://schemas.openxmlformats.org/officeDocument/2006/relationships/slide" Target="slides/slide23.xml"/><Relationship Id="rId97" Type="http://schemas.openxmlformats.org/officeDocument/2006/relationships/slide" Target="slides/slide44.xml"/><Relationship Id="rId104" Type="http://schemas.openxmlformats.org/officeDocument/2006/relationships/slide" Target="slides/slide5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18.xml"/><Relationship Id="rId92" Type="http://schemas.openxmlformats.org/officeDocument/2006/relationships/slide" Target="slides/slide39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Relationship Id="rId24" Type="http://schemas.openxmlformats.org/officeDocument/2006/relationships/slideMaster" Target="slideMasters/slideMaster24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66" Type="http://schemas.openxmlformats.org/officeDocument/2006/relationships/slide" Target="slides/slide13.xml"/><Relationship Id="rId87" Type="http://schemas.openxmlformats.org/officeDocument/2006/relationships/slide" Target="slides/slide34.xml"/><Relationship Id="rId110" Type="http://schemas.openxmlformats.org/officeDocument/2006/relationships/presProps" Target="presProps.xml"/><Relationship Id="rId61" Type="http://schemas.openxmlformats.org/officeDocument/2006/relationships/slide" Target="slides/slide8.xml"/><Relationship Id="rId82" Type="http://schemas.openxmlformats.org/officeDocument/2006/relationships/slide" Target="slides/slide29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56" Type="http://schemas.openxmlformats.org/officeDocument/2006/relationships/slide" Target="slides/slide3.xml"/><Relationship Id="rId77" Type="http://schemas.openxmlformats.org/officeDocument/2006/relationships/slide" Target="slides/slide24.xml"/><Relationship Id="rId100" Type="http://schemas.openxmlformats.org/officeDocument/2006/relationships/slide" Target="slides/slide47.xml"/><Relationship Id="rId105" Type="http://schemas.openxmlformats.org/officeDocument/2006/relationships/slide" Target="slides/slide52.xml"/><Relationship Id="rId8" Type="http://schemas.openxmlformats.org/officeDocument/2006/relationships/slideMaster" Target="slideMasters/slideMaster8.xml"/><Relationship Id="rId51" Type="http://schemas.openxmlformats.org/officeDocument/2006/relationships/slideMaster" Target="slideMasters/slideMaster51.xml"/><Relationship Id="rId72" Type="http://schemas.openxmlformats.org/officeDocument/2006/relationships/slide" Target="slides/slide19.xml"/><Relationship Id="rId93" Type="http://schemas.openxmlformats.org/officeDocument/2006/relationships/slide" Target="slides/slide40.xml"/><Relationship Id="rId98" Type="http://schemas.openxmlformats.org/officeDocument/2006/relationships/slide" Target="slides/slide45.xml"/><Relationship Id="rId3" Type="http://schemas.openxmlformats.org/officeDocument/2006/relationships/slideMaster" Target="slideMasters/slideMaster3.xml"/><Relationship Id="rId25" Type="http://schemas.openxmlformats.org/officeDocument/2006/relationships/slideMaster" Target="slideMasters/slideMaster25.xml"/><Relationship Id="rId46" Type="http://schemas.openxmlformats.org/officeDocument/2006/relationships/slideMaster" Target="slideMasters/slideMaster46.xml"/><Relationship Id="rId67" Type="http://schemas.openxmlformats.org/officeDocument/2006/relationships/slide" Target="slides/slide14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62" Type="http://schemas.openxmlformats.org/officeDocument/2006/relationships/slide" Target="slides/slide9.xml"/><Relationship Id="rId83" Type="http://schemas.openxmlformats.org/officeDocument/2006/relationships/slide" Target="slides/slide30.xml"/><Relationship Id="rId88" Type="http://schemas.openxmlformats.org/officeDocument/2006/relationships/slide" Target="slides/slide35.xml"/><Relationship Id="rId11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FBB57B-ADEF-4DCD-9571-2DB1C3AD4130}" type="datetimeFigureOut">
              <a:rPr lang="bg-BG" smtClean="0"/>
              <a:pPr/>
              <a:t>29.8.2016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C186AC-C718-40B1-83EF-7D73EB019E3B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36421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 smtClean="0"/>
          </a:p>
        </p:txBody>
      </p:sp>
    </p:spTree>
    <p:extLst>
      <p:ext uri="{BB962C8B-B14F-4D97-AF65-F5344CB8AC3E}">
        <p14:creationId xmlns:p14="http://schemas.microsoft.com/office/powerpoint/2010/main" val="4036889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 smtClean="0"/>
          </a:p>
        </p:txBody>
      </p:sp>
    </p:spTree>
    <p:extLst>
      <p:ext uri="{BB962C8B-B14F-4D97-AF65-F5344CB8AC3E}">
        <p14:creationId xmlns:p14="http://schemas.microsoft.com/office/powerpoint/2010/main" val="25710329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 smtClean="0"/>
          </a:p>
        </p:txBody>
      </p:sp>
    </p:spTree>
    <p:extLst>
      <p:ext uri="{BB962C8B-B14F-4D97-AF65-F5344CB8AC3E}">
        <p14:creationId xmlns:p14="http://schemas.microsoft.com/office/powerpoint/2010/main" val="13342051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 smtClean="0"/>
          </a:p>
        </p:txBody>
      </p:sp>
    </p:spTree>
    <p:extLst>
      <p:ext uri="{BB962C8B-B14F-4D97-AF65-F5344CB8AC3E}">
        <p14:creationId xmlns:p14="http://schemas.microsoft.com/office/powerpoint/2010/main" val="25954503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 dirty="0" smtClean="0"/>
          </a:p>
        </p:txBody>
      </p:sp>
    </p:spTree>
    <p:extLst>
      <p:ext uri="{BB962C8B-B14F-4D97-AF65-F5344CB8AC3E}">
        <p14:creationId xmlns:p14="http://schemas.microsoft.com/office/powerpoint/2010/main" val="24326608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 smtClean="0"/>
          </a:p>
        </p:txBody>
      </p:sp>
    </p:spTree>
    <p:extLst>
      <p:ext uri="{BB962C8B-B14F-4D97-AF65-F5344CB8AC3E}">
        <p14:creationId xmlns:p14="http://schemas.microsoft.com/office/powerpoint/2010/main" val="38649634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 smtClean="0"/>
          </a:p>
        </p:txBody>
      </p:sp>
    </p:spTree>
    <p:extLst>
      <p:ext uri="{BB962C8B-B14F-4D97-AF65-F5344CB8AC3E}">
        <p14:creationId xmlns:p14="http://schemas.microsoft.com/office/powerpoint/2010/main" val="39051759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 smtClean="0"/>
          </a:p>
        </p:txBody>
      </p:sp>
    </p:spTree>
    <p:extLst>
      <p:ext uri="{BB962C8B-B14F-4D97-AF65-F5344CB8AC3E}">
        <p14:creationId xmlns:p14="http://schemas.microsoft.com/office/powerpoint/2010/main" val="8490750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 smtClean="0"/>
          </a:p>
        </p:txBody>
      </p:sp>
    </p:spTree>
    <p:extLst>
      <p:ext uri="{BB962C8B-B14F-4D97-AF65-F5344CB8AC3E}">
        <p14:creationId xmlns:p14="http://schemas.microsoft.com/office/powerpoint/2010/main" val="30596033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 smtClean="0"/>
          </a:p>
        </p:txBody>
      </p:sp>
    </p:spTree>
    <p:extLst>
      <p:ext uri="{BB962C8B-B14F-4D97-AF65-F5344CB8AC3E}">
        <p14:creationId xmlns:p14="http://schemas.microsoft.com/office/powerpoint/2010/main" val="26488488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 smtClean="0"/>
          </a:p>
        </p:txBody>
      </p:sp>
    </p:spTree>
    <p:extLst>
      <p:ext uri="{BB962C8B-B14F-4D97-AF65-F5344CB8AC3E}">
        <p14:creationId xmlns:p14="http://schemas.microsoft.com/office/powerpoint/2010/main" val="4125924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 smtClean="0"/>
          </a:p>
        </p:txBody>
      </p:sp>
    </p:spTree>
    <p:extLst>
      <p:ext uri="{BB962C8B-B14F-4D97-AF65-F5344CB8AC3E}">
        <p14:creationId xmlns:p14="http://schemas.microsoft.com/office/powerpoint/2010/main" val="3992259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 smtClean="0"/>
          </a:p>
        </p:txBody>
      </p:sp>
    </p:spTree>
    <p:extLst>
      <p:ext uri="{BB962C8B-B14F-4D97-AF65-F5344CB8AC3E}">
        <p14:creationId xmlns:p14="http://schemas.microsoft.com/office/powerpoint/2010/main" val="8929610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 smtClean="0"/>
          </a:p>
        </p:txBody>
      </p:sp>
    </p:spTree>
    <p:extLst>
      <p:ext uri="{BB962C8B-B14F-4D97-AF65-F5344CB8AC3E}">
        <p14:creationId xmlns:p14="http://schemas.microsoft.com/office/powerpoint/2010/main" val="15790473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 smtClean="0"/>
          </a:p>
        </p:txBody>
      </p:sp>
    </p:spTree>
    <p:extLst>
      <p:ext uri="{BB962C8B-B14F-4D97-AF65-F5344CB8AC3E}">
        <p14:creationId xmlns:p14="http://schemas.microsoft.com/office/powerpoint/2010/main" val="24141841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 smtClean="0"/>
          </a:p>
        </p:txBody>
      </p:sp>
    </p:spTree>
    <p:extLst>
      <p:ext uri="{BB962C8B-B14F-4D97-AF65-F5344CB8AC3E}">
        <p14:creationId xmlns:p14="http://schemas.microsoft.com/office/powerpoint/2010/main" val="21322849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 smtClean="0"/>
          </a:p>
        </p:txBody>
      </p:sp>
    </p:spTree>
    <p:extLst>
      <p:ext uri="{BB962C8B-B14F-4D97-AF65-F5344CB8AC3E}">
        <p14:creationId xmlns:p14="http://schemas.microsoft.com/office/powerpoint/2010/main" val="24670288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 smtClean="0"/>
          </a:p>
        </p:txBody>
      </p:sp>
    </p:spTree>
    <p:extLst>
      <p:ext uri="{BB962C8B-B14F-4D97-AF65-F5344CB8AC3E}">
        <p14:creationId xmlns:p14="http://schemas.microsoft.com/office/powerpoint/2010/main" val="32891484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 dirty="0" smtClean="0"/>
          </a:p>
        </p:txBody>
      </p:sp>
    </p:spTree>
    <p:extLst>
      <p:ext uri="{BB962C8B-B14F-4D97-AF65-F5344CB8AC3E}">
        <p14:creationId xmlns:p14="http://schemas.microsoft.com/office/powerpoint/2010/main" val="33201149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 smtClean="0"/>
          </a:p>
        </p:txBody>
      </p:sp>
    </p:spTree>
    <p:extLst>
      <p:ext uri="{BB962C8B-B14F-4D97-AF65-F5344CB8AC3E}">
        <p14:creationId xmlns:p14="http://schemas.microsoft.com/office/powerpoint/2010/main" val="38748357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 smtClean="0"/>
          </a:p>
        </p:txBody>
      </p:sp>
    </p:spTree>
    <p:extLst>
      <p:ext uri="{BB962C8B-B14F-4D97-AF65-F5344CB8AC3E}">
        <p14:creationId xmlns:p14="http://schemas.microsoft.com/office/powerpoint/2010/main" val="13374142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 smtClean="0"/>
          </a:p>
        </p:txBody>
      </p:sp>
    </p:spTree>
    <p:extLst>
      <p:ext uri="{BB962C8B-B14F-4D97-AF65-F5344CB8AC3E}">
        <p14:creationId xmlns:p14="http://schemas.microsoft.com/office/powerpoint/2010/main" val="2554115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 smtClean="0"/>
          </a:p>
        </p:txBody>
      </p:sp>
    </p:spTree>
    <p:extLst>
      <p:ext uri="{BB962C8B-B14F-4D97-AF65-F5344CB8AC3E}">
        <p14:creationId xmlns:p14="http://schemas.microsoft.com/office/powerpoint/2010/main" val="41318848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 smtClean="0"/>
          </a:p>
        </p:txBody>
      </p:sp>
    </p:spTree>
    <p:extLst>
      <p:ext uri="{BB962C8B-B14F-4D97-AF65-F5344CB8AC3E}">
        <p14:creationId xmlns:p14="http://schemas.microsoft.com/office/powerpoint/2010/main" val="173626944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 smtClean="0"/>
          </a:p>
        </p:txBody>
      </p:sp>
    </p:spTree>
    <p:extLst>
      <p:ext uri="{BB962C8B-B14F-4D97-AF65-F5344CB8AC3E}">
        <p14:creationId xmlns:p14="http://schemas.microsoft.com/office/powerpoint/2010/main" val="417647251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 smtClean="0"/>
          </a:p>
        </p:txBody>
      </p:sp>
    </p:spTree>
    <p:extLst>
      <p:ext uri="{BB962C8B-B14F-4D97-AF65-F5344CB8AC3E}">
        <p14:creationId xmlns:p14="http://schemas.microsoft.com/office/powerpoint/2010/main" val="330712823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 smtClean="0"/>
          </a:p>
        </p:txBody>
      </p:sp>
    </p:spTree>
    <p:extLst>
      <p:ext uri="{BB962C8B-B14F-4D97-AF65-F5344CB8AC3E}">
        <p14:creationId xmlns:p14="http://schemas.microsoft.com/office/powerpoint/2010/main" val="30275663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 smtClean="0"/>
          </a:p>
        </p:txBody>
      </p:sp>
    </p:spTree>
    <p:extLst>
      <p:ext uri="{BB962C8B-B14F-4D97-AF65-F5344CB8AC3E}">
        <p14:creationId xmlns:p14="http://schemas.microsoft.com/office/powerpoint/2010/main" val="18930340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 dirty="0" smtClean="0"/>
          </a:p>
        </p:txBody>
      </p:sp>
    </p:spTree>
    <p:extLst>
      <p:ext uri="{BB962C8B-B14F-4D97-AF65-F5344CB8AC3E}">
        <p14:creationId xmlns:p14="http://schemas.microsoft.com/office/powerpoint/2010/main" val="32897466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 smtClean="0"/>
          </a:p>
        </p:txBody>
      </p:sp>
    </p:spTree>
    <p:extLst>
      <p:ext uri="{BB962C8B-B14F-4D97-AF65-F5344CB8AC3E}">
        <p14:creationId xmlns:p14="http://schemas.microsoft.com/office/powerpoint/2010/main" val="291445427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 smtClean="0"/>
          </a:p>
        </p:txBody>
      </p:sp>
    </p:spTree>
    <p:extLst>
      <p:ext uri="{BB962C8B-B14F-4D97-AF65-F5344CB8AC3E}">
        <p14:creationId xmlns:p14="http://schemas.microsoft.com/office/powerpoint/2010/main" val="425077068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 smtClean="0"/>
          </a:p>
        </p:txBody>
      </p:sp>
    </p:spTree>
    <p:extLst>
      <p:ext uri="{BB962C8B-B14F-4D97-AF65-F5344CB8AC3E}">
        <p14:creationId xmlns:p14="http://schemas.microsoft.com/office/powerpoint/2010/main" val="220696367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 smtClean="0"/>
          </a:p>
        </p:txBody>
      </p:sp>
    </p:spTree>
    <p:extLst>
      <p:ext uri="{BB962C8B-B14F-4D97-AF65-F5344CB8AC3E}">
        <p14:creationId xmlns:p14="http://schemas.microsoft.com/office/powerpoint/2010/main" val="385339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 smtClean="0"/>
          </a:p>
        </p:txBody>
      </p:sp>
    </p:spTree>
    <p:extLst>
      <p:ext uri="{BB962C8B-B14F-4D97-AF65-F5344CB8AC3E}">
        <p14:creationId xmlns:p14="http://schemas.microsoft.com/office/powerpoint/2010/main" val="37721564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 smtClean="0"/>
          </a:p>
        </p:txBody>
      </p:sp>
    </p:spTree>
    <p:extLst>
      <p:ext uri="{BB962C8B-B14F-4D97-AF65-F5344CB8AC3E}">
        <p14:creationId xmlns:p14="http://schemas.microsoft.com/office/powerpoint/2010/main" val="334074147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 smtClean="0"/>
          </a:p>
        </p:txBody>
      </p:sp>
    </p:spTree>
    <p:extLst>
      <p:ext uri="{BB962C8B-B14F-4D97-AF65-F5344CB8AC3E}">
        <p14:creationId xmlns:p14="http://schemas.microsoft.com/office/powerpoint/2010/main" val="268629388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 smtClean="0"/>
          </a:p>
        </p:txBody>
      </p:sp>
    </p:spTree>
    <p:extLst>
      <p:ext uri="{BB962C8B-B14F-4D97-AF65-F5344CB8AC3E}">
        <p14:creationId xmlns:p14="http://schemas.microsoft.com/office/powerpoint/2010/main" val="246224217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 smtClean="0"/>
          </a:p>
        </p:txBody>
      </p:sp>
    </p:spTree>
    <p:extLst>
      <p:ext uri="{BB962C8B-B14F-4D97-AF65-F5344CB8AC3E}">
        <p14:creationId xmlns:p14="http://schemas.microsoft.com/office/powerpoint/2010/main" val="213862190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 smtClean="0"/>
          </a:p>
        </p:txBody>
      </p:sp>
    </p:spTree>
    <p:extLst>
      <p:ext uri="{BB962C8B-B14F-4D97-AF65-F5344CB8AC3E}">
        <p14:creationId xmlns:p14="http://schemas.microsoft.com/office/powerpoint/2010/main" val="85849984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 smtClean="0"/>
          </a:p>
        </p:txBody>
      </p:sp>
    </p:spTree>
    <p:extLst>
      <p:ext uri="{BB962C8B-B14F-4D97-AF65-F5344CB8AC3E}">
        <p14:creationId xmlns:p14="http://schemas.microsoft.com/office/powerpoint/2010/main" val="312272198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 dirty="0" smtClean="0"/>
          </a:p>
        </p:txBody>
      </p:sp>
    </p:spTree>
    <p:extLst>
      <p:ext uri="{BB962C8B-B14F-4D97-AF65-F5344CB8AC3E}">
        <p14:creationId xmlns:p14="http://schemas.microsoft.com/office/powerpoint/2010/main" val="294860020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 smtClean="0"/>
          </a:p>
        </p:txBody>
      </p:sp>
    </p:spTree>
    <p:extLst>
      <p:ext uri="{BB962C8B-B14F-4D97-AF65-F5344CB8AC3E}">
        <p14:creationId xmlns:p14="http://schemas.microsoft.com/office/powerpoint/2010/main" val="137026450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 smtClean="0"/>
          </a:p>
        </p:txBody>
      </p:sp>
    </p:spTree>
    <p:extLst>
      <p:ext uri="{BB962C8B-B14F-4D97-AF65-F5344CB8AC3E}">
        <p14:creationId xmlns:p14="http://schemas.microsoft.com/office/powerpoint/2010/main" val="267121509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 smtClean="0"/>
          </a:p>
        </p:txBody>
      </p:sp>
    </p:spTree>
    <p:extLst>
      <p:ext uri="{BB962C8B-B14F-4D97-AF65-F5344CB8AC3E}">
        <p14:creationId xmlns:p14="http://schemas.microsoft.com/office/powerpoint/2010/main" val="15282706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 smtClean="0"/>
          </a:p>
        </p:txBody>
      </p:sp>
    </p:spTree>
    <p:extLst>
      <p:ext uri="{BB962C8B-B14F-4D97-AF65-F5344CB8AC3E}">
        <p14:creationId xmlns:p14="http://schemas.microsoft.com/office/powerpoint/2010/main" val="127890786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 smtClean="0"/>
          </a:p>
        </p:txBody>
      </p:sp>
    </p:spTree>
    <p:extLst>
      <p:ext uri="{BB962C8B-B14F-4D97-AF65-F5344CB8AC3E}">
        <p14:creationId xmlns:p14="http://schemas.microsoft.com/office/powerpoint/2010/main" val="94621795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 smtClean="0"/>
          </a:p>
        </p:txBody>
      </p:sp>
    </p:spTree>
    <p:extLst>
      <p:ext uri="{BB962C8B-B14F-4D97-AF65-F5344CB8AC3E}">
        <p14:creationId xmlns:p14="http://schemas.microsoft.com/office/powerpoint/2010/main" val="343851185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 smtClean="0"/>
          </a:p>
        </p:txBody>
      </p:sp>
    </p:spTree>
    <p:extLst>
      <p:ext uri="{BB962C8B-B14F-4D97-AF65-F5344CB8AC3E}">
        <p14:creationId xmlns:p14="http://schemas.microsoft.com/office/powerpoint/2010/main" val="140370100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 smtClean="0"/>
          </a:p>
        </p:txBody>
      </p:sp>
    </p:spTree>
    <p:extLst>
      <p:ext uri="{BB962C8B-B14F-4D97-AF65-F5344CB8AC3E}">
        <p14:creationId xmlns:p14="http://schemas.microsoft.com/office/powerpoint/2010/main" val="118505241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 smtClean="0"/>
          </a:p>
        </p:txBody>
      </p:sp>
    </p:spTree>
    <p:extLst>
      <p:ext uri="{BB962C8B-B14F-4D97-AF65-F5344CB8AC3E}">
        <p14:creationId xmlns:p14="http://schemas.microsoft.com/office/powerpoint/2010/main" val="195840023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bg-BG" altLang="bg-BG" smtClean="0"/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9D33B1DE-0000-4929-BD54-2486B43957B8}" type="slidenum">
              <a:rPr lang="bg-BG" altLang="bg-BG" smtClean="0">
                <a:solidFill>
                  <a:prstClr val="black"/>
                </a:solidFill>
                <a:latin typeface="Times New Roman" pitchFamily="18" charset="0"/>
              </a:rPr>
              <a:pPr/>
              <a:t>55</a:t>
            </a:fld>
            <a:endParaRPr lang="bg-BG" altLang="bg-BG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586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 smtClean="0"/>
          </a:p>
        </p:txBody>
      </p:sp>
    </p:spTree>
    <p:extLst>
      <p:ext uri="{BB962C8B-B14F-4D97-AF65-F5344CB8AC3E}">
        <p14:creationId xmlns:p14="http://schemas.microsoft.com/office/powerpoint/2010/main" val="8000562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 smtClean="0"/>
          </a:p>
        </p:txBody>
      </p:sp>
    </p:spTree>
    <p:extLst>
      <p:ext uri="{BB962C8B-B14F-4D97-AF65-F5344CB8AC3E}">
        <p14:creationId xmlns:p14="http://schemas.microsoft.com/office/powerpoint/2010/main" val="16066825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 smtClean="0"/>
          </a:p>
        </p:txBody>
      </p:sp>
    </p:spTree>
    <p:extLst>
      <p:ext uri="{BB962C8B-B14F-4D97-AF65-F5344CB8AC3E}">
        <p14:creationId xmlns:p14="http://schemas.microsoft.com/office/powerpoint/2010/main" val="25918155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 smtClean="0"/>
          </a:p>
        </p:txBody>
      </p:sp>
    </p:spTree>
    <p:extLst>
      <p:ext uri="{BB962C8B-B14F-4D97-AF65-F5344CB8AC3E}">
        <p14:creationId xmlns:p14="http://schemas.microsoft.com/office/powerpoint/2010/main" val="440989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965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17685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24662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2883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18028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65575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78539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3861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8140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15996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97163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762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54480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59831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62864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45371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10639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72719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30014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86696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79090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06040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839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49057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93169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87149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62100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52551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35390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88556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1023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89534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91300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0749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60526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22394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96891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94778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88096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27964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61571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5411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90329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80021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9616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00300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03838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20632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88530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98380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85547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03524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33397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42998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06182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9300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94632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3787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27427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63908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58034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4481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3673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995670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65734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45873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1357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9665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87586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99174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511841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627966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452030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92837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333748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42906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18908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185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55538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173365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56349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84925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76047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119078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585975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949970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787984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212293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7750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302139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331085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457238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891677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405351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164107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725879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763172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221840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119835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1724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79859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473118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009659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688319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125230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280015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566702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50466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528228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19367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62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8088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98911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737244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40060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673777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735803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542366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910955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017653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9035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619938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3479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686119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97380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689178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498656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498396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546554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973614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131315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74148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269574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2158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33840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056808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378598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284608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57902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268059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052042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374309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500761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068846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1863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802002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754208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143044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014211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739107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576059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688461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828928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93460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600389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838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831120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144901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285663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664250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35759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85937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619054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489475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795426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767314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4033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400998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059123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576548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632294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811412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396658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351288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578910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957905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985880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5572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423027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875607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165667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164316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001152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714554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457775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617265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440416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319841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749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25968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615631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486733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575716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756299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477015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805019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992385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282758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702445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2160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865150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903168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632868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096212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661056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452716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40525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7624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987830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103906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535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046126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308934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220089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864910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708318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4845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257010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977630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383357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341702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992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9636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092517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942102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752038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47496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649655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851235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499124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700941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515767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573198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5843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018798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870095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682836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213557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101531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210778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096889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044183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455125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763837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0753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317516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080805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847989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977674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631469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751289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628255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348145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588896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600622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0768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337307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878889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508987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193369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370149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362993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780360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806974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425796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908035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8171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36095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912696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17232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536380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814875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646366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001766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312786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156818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4027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2597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523115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957449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025838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12024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100172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6938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18094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065190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996485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601693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7575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464235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212269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704715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059654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733587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601739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323650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605221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279839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996590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3250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40879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18478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221966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279718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462060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994439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715499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435301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285020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242489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5688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36610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847864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119353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522102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964912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128288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395580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100658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440031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850995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0251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146267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666421"/>
      </p:ext>
    </p:extLst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133956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061847"/>
      </p:ext>
    </p:extLst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946696"/>
      </p:ext>
    </p:extLst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100010"/>
      </p:ext>
    </p:extLst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584571"/>
      </p:ext>
    </p:extLst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094383"/>
      </p:ext>
    </p:extLst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269631"/>
      </p:ext>
    </p:extLst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346429"/>
      </p:ext>
    </p:extLst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993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5973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519654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234225"/>
      </p:ext>
    </p:extLst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15146"/>
      </p:ext>
    </p:extLst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994078"/>
      </p:ext>
    </p:extLst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327302"/>
      </p:ext>
    </p:extLst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156440"/>
      </p:ext>
    </p:extLst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741728"/>
      </p:ext>
    </p:extLst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224059"/>
      </p:ext>
    </p:extLst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430809"/>
      </p:ext>
    </p:extLst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896172"/>
      </p:ext>
    </p:extLst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2262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912514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325551"/>
      </p:ext>
    </p:extLst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879331"/>
      </p:ext>
    </p:extLst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233747"/>
      </p:ext>
    </p:extLst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560038"/>
      </p:ext>
    </p:extLst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765503"/>
      </p:ext>
    </p:extLst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100075"/>
      </p:ext>
    </p:extLst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153234"/>
      </p:ext>
    </p:extLst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925426"/>
      </p:ext>
    </p:extLst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952360"/>
      </p:ext>
    </p:extLst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1837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806936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898858"/>
      </p:ext>
    </p:extLst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144908"/>
      </p:ext>
    </p:extLst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070074"/>
      </p:ext>
    </p:extLst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149372"/>
      </p:ext>
    </p:extLst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651873"/>
      </p:ext>
    </p:extLst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245856"/>
      </p:ext>
    </p:extLst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450265"/>
      </p:ext>
    </p:extLst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172671"/>
      </p:ext>
    </p:extLst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196679"/>
      </p:ext>
    </p:extLst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6306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488545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680507"/>
      </p:ext>
    </p:extLst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596863"/>
      </p:ext>
    </p:extLst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515616"/>
      </p:ext>
    </p:extLst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702792"/>
      </p:ext>
    </p:extLst>
  </p:cSld>
  <p:clrMapOvr>
    <a:masterClrMapping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15350"/>
      </p:ext>
    </p:extLst>
  </p:cSld>
  <p:clrMapOvr>
    <a:masterClrMapping/>
  </p:clrMapOvr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334287"/>
      </p:ext>
    </p:extLst>
  </p:cSld>
  <p:clrMapOvr>
    <a:masterClrMapping/>
  </p:clrMapOvr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288005"/>
      </p:ext>
    </p:extLst>
  </p:cSld>
  <p:clrMapOvr>
    <a:masterClrMapping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338781"/>
      </p:ext>
    </p:extLst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594069"/>
      </p:ext>
    </p:extLst>
  </p:cSld>
  <p:clrMapOvr>
    <a:masterClrMapping/>
  </p:clrMapOvr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8706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991797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990446"/>
      </p:ext>
    </p:extLst>
  </p:cSld>
  <p:clrMapOvr>
    <a:masterClrMapping/>
  </p:clrMapOvr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673312"/>
      </p:ext>
    </p:extLst>
  </p:cSld>
  <p:clrMapOvr>
    <a:masterClrMapping/>
  </p:clrMapOvr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20982"/>
      </p:ext>
    </p:extLst>
  </p:cSld>
  <p:clrMapOvr>
    <a:masterClrMapping/>
  </p:clrMapOvr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866141"/>
      </p:ext>
    </p:extLst>
  </p:cSld>
  <p:clrMapOvr>
    <a:masterClrMapping/>
  </p:clrMapOvr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153915"/>
      </p:ext>
    </p:extLst>
  </p:cSld>
  <p:clrMapOvr>
    <a:masterClrMapping/>
  </p:clrMapOvr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236501"/>
      </p:ext>
    </p:extLst>
  </p:cSld>
  <p:clrMapOvr>
    <a:masterClrMapping/>
  </p:clrMapOvr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380840"/>
      </p:ext>
    </p:extLst>
  </p:cSld>
  <p:clrMapOvr>
    <a:masterClrMapping/>
  </p:clrMapOvr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787703"/>
      </p:ext>
    </p:extLst>
  </p:cSld>
  <p:clrMapOvr>
    <a:masterClrMapping/>
  </p:clrMapOvr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077803"/>
      </p:ext>
    </p:extLst>
  </p:cSld>
  <p:clrMapOvr>
    <a:masterClrMapping/>
  </p:clrMapOvr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9823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289093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197175"/>
      </p:ext>
    </p:extLst>
  </p:cSld>
  <p:clrMapOvr>
    <a:masterClrMapping/>
  </p:clrMapOvr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509321"/>
      </p:ext>
    </p:extLst>
  </p:cSld>
  <p:clrMapOvr>
    <a:masterClrMapping/>
  </p:clrMapOvr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973358"/>
      </p:ext>
    </p:extLst>
  </p:cSld>
  <p:clrMapOvr>
    <a:masterClrMapping/>
  </p:clrMapOvr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989742"/>
      </p:ext>
    </p:extLst>
  </p:cSld>
  <p:clrMapOvr>
    <a:masterClrMapping/>
  </p:clrMapOvr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397885"/>
      </p:ext>
    </p:extLst>
  </p:cSld>
  <p:clrMapOvr>
    <a:masterClrMapping/>
  </p:clrMapOvr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040060"/>
      </p:ext>
    </p:extLst>
  </p:cSld>
  <p:clrMapOvr>
    <a:masterClrMapping/>
  </p:clrMapOvr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710212"/>
      </p:ext>
    </p:extLst>
  </p:cSld>
  <p:clrMapOvr>
    <a:masterClrMapping/>
  </p:clrMapOvr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151230"/>
      </p:ext>
    </p:extLst>
  </p:cSld>
  <p:clrMapOvr>
    <a:masterClrMapping/>
  </p:clrMapOvr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744271"/>
      </p:ext>
    </p:extLst>
  </p:cSld>
  <p:clrMapOvr>
    <a:masterClrMapping/>
  </p:clrMapOvr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5434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525449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479913"/>
      </p:ext>
    </p:extLst>
  </p:cSld>
  <p:clrMapOvr>
    <a:masterClrMapping/>
  </p:clrMapOvr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431973"/>
      </p:ext>
    </p:extLst>
  </p:cSld>
  <p:clrMapOvr>
    <a:masterClrMapping/>
  </p:clrMapOvr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51325"/>
      </p:ext>
    </p:extLst>
  </p:cSld>
  <p:clrMapOvr>
    <a:masterClrMapping/>
  </p:clrMapOvr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449246"/>
      </p:ext>
    </p:extLst>
  </p:cSld>
  <p:clrMapOvr>
    <a:masterClrMapping/>
  </p:clrMapOvr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732336"/>
      </p:ext>
    </p:extLst>
  </p:cSld>
  <p:clrMapOvr>
    <a:masterClrMapping/>
  </p:clrMapOvr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799975"/>
      </p:ext>
    </p:extLst>
  </p:cSld>
  <p:clrMapOvr>
    <a:masterClrMapping/>
  </p:clrMapOvr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956751"/>
      </p:ext>
    </p:extLst>
  </p:cSld>
  <p:clrMapOvr>
    <a:masterClrMapping/>
  </p:clrMapOvr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203989"/>
      </p:ext>
    </p:extLst>
  </p:cSld>
  <p:clrMapOvr>
    <a:masterClrMapping/>
  </p:clrMapOvr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040081"/>
      </p:ext>
    </p:extLst>
  </p:cSld>
  <p:clrMapOvr>
    <a:masterClrMapping/>
  </p:clrMapOvr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54725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319740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744071"/>
      </p:ext>
    </p:extLst>
  </p:cSld>
  <p:clrMapOvr>
    <a:masterClrMapping/>
  </p:clrMapOvr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540471"/>
      </p:ext>
    </p:extLst>
  </p:cSld>
  <p:clrMapOvr>
    <a:masterClrMapping/>
  </p:clrMapOvr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666832"/>
      </p:ext>
    </p:extLst>
  </p:cSld>
  <p:clrMapOvr>
    <a:masterClrMapping/>
  </p:clrMapOvr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588965"/>
      </p:ext>
    </p:extLst>
  </p:cSld>
  <p:clrMapOvr>
    <a:masterClrMapping/>
  </p:clrMapOvr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226951"/>
      </p:ext>
    </p:extLst>
  </p:cSld>
  <p:clrMapOvr>
    <a:masterClrMapping/>
  </p:clrMapOvr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231182"/>
      </p:ext>
    </p:extLst>
  </p:cSld>
  <p:clrMapOvr>
    <a:masterClrMapping/>
  </p:clrMapOvr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156623"/>
      </p:ext>
    </p:extLst>
  </p:cSld>
  <p:clrMapOvr>
    <a:masterClrMapping/>
  </p:clrMapOvr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747067"/>
      </p:ext>
    </p:extLst>
  </p:cSld>
  <p:clrMapOvr>
    <a:masterClrMapping/>
  </p:clrMapOvr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389854"/>
      </p:ext>
    </p:extLst>
  </p:cSld>
  <p:clrMapOvr>
    <a:masterClrMapping/>
  </p:clrMapOvr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8685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419067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411434"/>
      </p:ext>
    </p:extLst>
  </p:cSld>
  <p:clrMapOvr>
    <a:masterClrMapping/>
  </p:clrMapOvr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212283"/>
      </p:ext>
    </p:extLst>
  </p:cSld>
  <p:clrMapOvr>
    <a:masterClrMapping/>
  </p:clrMapOvr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503884"/>
      </p:ext>
    </p:extLst>
  </p:cSld>
  <p:clrMapOvr>
    <a:masterClrMapping/>
  </p:clrMapOvr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055574"/>
      </p:ext>
    </p:extLst>
  </p:cSld>
  <p:clrMapOvr>
    <a:masterClrMapping/>
  </p:clrMapOvr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07417"/>
      </p:ext>
    </p:extLst>
  </p:cSld>
  <p:clrMapOvr>
    <a:masterClrMapping/>
  </p:clrMapOvr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50835"/>
      </p:ext>
    </p:extLst>
  </p:cSld>
  <p:clrMapOvr>
    <a:masterClrMapping/>
  </p:clrMapOvr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223095"/>
      </p:ext>
    </p:extLst>
  </p:cSld>
  <p:clrMapOvr>
    <a:masterClrMapping/>
  </p:clrMapOvr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439777"/>
      </p:ext>
    </p:extLst>
  </p:cSld>
  <p:clrMapOvr>
    <a:masterClrMapping/>
  </p:clrMapOvr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928968"/>
      </p:ext>
    </p:extLst>
  </p:cSld>
  <p:clrMapOvr>
    <a:masterClrMapping/>
  </p:clrMapOvr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3067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51967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599546"/>
      </p:ext>
    </p:extLst>
  </p:cSld>
  <p:clrMapOvr>
    <a:masterClrMapping/>
  </p:clrMapOvr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484016"/>
      </p:ext>
    </p:extLst>
  </p:cSld>
  <p:clrMapOvr>
    <a:masterClrMapping/>
  </p:clrMapOvr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976785"/>
      </p:ext>
    </p:extLst>
  </p:cSld>
  <p:clrMapOvr>
    <a:masterClrMapping/>
  </p:clrMapOvr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014713"/>
      </p:ext>
    </p:extLst>
  </p:cSld>
  <p:clrMapOvr>
    <a:masterClrMapping/>
  </p:clrMapOvr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164143"/>
      </p:ext>
    </p:extLst>
  </p:cSld>
  <p:clrMapOvr>
    <a:masterClrMapping/>
  </p:clrMapOvr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158399"/>
      </p:ext>
    </p:extLst>
  </p:cSld>
  <p:clrMapOvr>
    <a:masterClrMapping/>
  </p:clrMapOvr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851867"/>
      </p:ext>
    </p:extLst>
  </p:cSld>
  <p:clrMapOvr>
    <a:masterClrMapping/>
  </p:clrMapOvr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808335"/>
      </p:ext>
    </p:extLst>
  </p:cSld>
  <p:clrMapOvr>
    <a:masterClrMapping/>
  </p:clrMapOvr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117727"/>
      </p:ext>
    </p:extLst>
  </p:cSld>
  <p:clrMapOvr>
    <a:masterClrMapping/>
  </p:clrMapOvr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000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47896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747038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494068"/>
      </p:ext>
    </p:extLst>
  </p:cSld>
  <p:clrMapOvr>
    <a:masterClrMapping/>
  </p:clrMapOvr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034907"/>
      </p:ext>
    </p:extLst>
  </p:cSld>
  <p:clrMapOvr>
    <a:masterClrMapping/>
  </p:clrMapOvr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621565"/>
      </p:ext>
    </p:extLst>
  </p:cSld>
  <p:clrMapOvr>
    <a:masterClrMapping/>
  </p:clrMapOvr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759608"/>
      </p:ext>
    </p:extLst>
  </p:cSld>
  <p:clrMapOvr>
    <a:masterClrMapping/>
  </p:clrMapOvr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536840"/>
      </p:ext>
    </p:extLst>
  </p:cSld>
  <p:clrMapOvr>
    <a:masterClrMapping/>
  </p:clrMapOvr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324904"/>
      </p:ext>
    </p:extLst>
  </p:cSld>
  <p:clrMapOvr>
    <a:masterClrMapping/>
  </p:clrMapOvr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189674"/>
      </p:ext>
    </p:extLst>
  </p:cSld>
  <p:clrMapOvr>
    <a:masterClrMapping/>
  </p:clrMapOvr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707480"/>
      </p:ext>
    </p:extLst>
  </p:cSld>
  <p:clrMapOvr>
    <a:masterClrMapping/>
  </p:clrMapOvr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509014"/>
      </p:ext>
    </p:extLst>
  </p:cSld>
  <p:clrMapOvr>
    <a:masterClrMapping/>
  </p:clrMapOvr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76705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519855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939069"/>
      </p:ext>
    </p:extLst>
  </p:cSld>
  <p:clrMapOvr>
    <a:masterClrMapping/>
  </p:clrMapOvr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161924"/>
      </p:ext>
    </p:extLst>
  </p:cSld>
  <p:clrMapOvr>
    <a:masterClrMapping/>
  </p:clrMapOvr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45654"/>
      </p:ext>
    </p:extLst>
  </p:cSld>
  <p:clrMapOvr>
    <a:masterClrMapping/>
  </p:clrMapOvr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713523"/>
      </p:ext>
    </p:extLst>
  </p:cSld>
  <p:clrMapOvr>
    <a:masterClrMapping/>
  </p:clrMapOvr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251965"/>
      </p:ext>
    </p:extLst>
  </p:cSld>
  <p:clrMapOvr>
    <a:masterClrMapping/>
  </p:clrMapOvr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459681"/>
      </p:ext>
    </p:extLst>
  </p:cSld>
  <p:clrMapOvr>
    <a:masterClrMapping/>
  </p:clrMapOvr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587380"/>
      </p:ext>
    </p:extLst>
  </p:cSld>
  <p:clrMapOvr>
    <a:masterClrMapping/>
  </p:clrMapOvr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744106"/>
      </p:ext>
    </p:extLst>
  </p:cSld>
  <p:clrMapOvr>
    <a:masterClrMapping/>
  </p:clrMapOvr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526487"/>
      </p:ext>
    </p:extLst>
  </p:cSld>
  <p:clrMapOvr>
    <a:masterClrMapping/>
  </p:clrMapOvr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3632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695000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500339"/>
      </p:ext>
    </p:extLst>
  </p:cSld>
  <p:clrMapOvr>
    <a:masterClrMapping/>
  </p:clrMapOvr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132310"/>
      </p:ext>
    </p:extLst>
  </p:cSld>
  <p:clrMapOvr>
    <a:masterClrMapping/>
  </p:clrMapOvr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320671"/>
      </p:ext>
    </p:extLst>
  </p:cSld>
  <p:clrMapOvr>
    <a:masterClrMapping/>
  </p:clrMapOvr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655657"/>
      </p:ext>
    </p:extLst>
  </p:cSld>
  <p:clrMapOvr>
    <a:masterClrMapping/>
  </p:clrMapOvr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928"/>
      </p:ext>
    </p:extLst>
  </p:cSld>
  <p:clrMapOvr>
    <a:masterClrMapping/>
  </p:clrMapOvr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483744"/>
      </p:ext>
    </p:extLst>
  </p:cSld>
  <p:clrMapOvr>
    <a:masterClrMapping/>
  </p:clrMapOvr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982600"/>
      </p:ext>
    </p:extLst>
  </p:cSld>
  <p:clrMapOvr>
    <a:masterClrMapping/>
  </p:clrMapOvr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406751"/>
      </p:ext>
    </p:extLst>
  </p:cSld>
  <p:clrMapOvr>
    <a:masterClrMapping/>
  </p:clrMapOvr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863271"/>
      </p:ext>
    </p:extLst>
  </p:cSld>
  <p:clrMapOvr>
    <a:masterClrMapping/>
  </p:clrMapOvr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4883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737561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300291"/>
      </p:ext>
    </p:extLst>
  </p:cSld>
  <p:clrMapOvr>
    <a:masterClrMapping/>
  </p:clrMapOvr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781284"/>
      </p:ext>
    </p:extLst>
  </p:cSld>
  <p:clrMapOvr>
    <a:masterClrMapping/>
  </p:clrMapOvr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018004"/>
      </p:ext>
    </p:extLst>
  </p:cSld>
  <p:clrMapOvr>
    <a:masterClrMapping/>
  </p:clrMapOvr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302302"/>
      </p:ext>
    </p:extLst>
  </p:cSld>
  <p:clrMapOvr>
    <a:masterClrMapping/>
  </p:clrMapOvr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514491"/>
      </p:ext>
    </p:extLst>
  </p:cSld>
  <p:clrMapOvr>
    <a:masterClrMapping/>
  </p:clrMapOvr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434868"/>
      </p:ext>
    </p:extLst>
  </p:cSld>
  <p:clrMapOvr>
    <a:masterClrMapping/>
  </p:clrMapOvr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685491"/>
      </p:ext>
    </p:extLst>
  </p:cSld>
  <p:clrMapOvr>
    <a:masterClrMapping/>
  </p:clrMapOvr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221246"/>
      </p:ext>
    </p:extLst>
  </p:cSld>
  <p:clrMapOvr>
    <a:masterClrMapping/>
  </p:clrMapOvr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88038"/>
      </p:ext>
    </p:extLst>
  </p:cSld>
  <p:clrMapOvr>
    <a:masterClrMapping/>
  </p:clrMapOvr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6729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636885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421519"/>
      </p:ext>
    </p:extLst>
  </p:cSld>
  <p:clrMapOvr>
    <a:masterClrMapping/>
  </p:clrMapOvr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172736"/>
      </p:ext>
    </p:extLst>
  </p:cSld>
  <p:clrMapOvr>
    <a:masterClrMapping/>
  </p:clrMapOvr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729558"/>
      </p:ext>
    </p:extLst>
  </p:cSld>
  <p:clrMapOvr>
    <a:masterClrMapping/>
  </p:clrMapOvr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434423"/>
      </p:ext>
    </p:extLst>
  </p:cSld>
  <p:clrMapOvr>
    <a:masterClrMapping/>
  </p:clrMapOvr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200894"/>
      </p:ext>
    </p:extLst>
  </p:cSld>
  <p:clrMapOvr>
    <a:masterClrMapping/>
  </p:clrMapOvr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26835"/>
      </p:ext>
    </p:extLst>
  </p:cSld>
  <p:clrMapOvr>
    <a:masterClrMapping/>
  </p:clrMapOvr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944490"/>
      </p:ext>
    </p:extLst>
  </p:cSld>
  <p:clrMapOvr>
    <a:masterClrMapping/>
  </p:clrMapOvr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047620"/>
      </p:ext>
    </p:extLst>
  </p:cSld>
  <p:clrMapOvr>
    <a:masterClrMapping/>
  </p:clrMapOvr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550537"/>
      </p:ext>
    </p:extLst>
  </p:cSld>
  <p:clrMapOvr>
    <a:masterClrMapping/>
  </p:clrMapOvr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75494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614696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568670"/>
      </p:ext>
    </p:extLst>
  </p:cSld>
  <p:clrMapOvr>
    <a:masterClrMapping/>
  </p:clrMapOvr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070777"/>
      </p:ext>
    </p:extLst>
  </p:cSld>
  <p:clrMapOvr>
    <a:masterClrMapping/>
  </p:clrMapOvr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293434"/>
      </p:ext>
    </p:extLst>
  </p:cSld>
  <p:clrMapOvr>
    <a:masterClrMapping/>
  </p:clrMapOvr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167692"/>
      </p:ext>
    </p:extLst>
  </p:cSld>
  <p:clrMapOvr>
    <a:masterClrMapping/>
  </p:clrMapOvr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117768"/>
      </p:ext>
    </p:extLst>
  </p:cSld>
  <p:clrMapOvr>
    <a:masterClrMapping/>
  </p:clrMapOvr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160819"/>
      </p:ext>
    </p:extLst>
  </p:cSld>
  <p:clrMapOvr>
    <a:masterClrMapping/>
  </p:clrMapOvr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614183"/>
      </p:ext>
    </p:extLst>
  </p:cSld>
  <p:clrMapOvr>
    <a:masterClrMapping/>
  </p:clrMapOvr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649465"/>
      </p:ext>
    </p:extLst>
  </p:cSld>
  <p:clrMapOvr>
    <a:masterClrMapping/>
  </p:clrMapOvr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368992"/>
      </p:ext>
    </p:extLst>
  </p:cSld>
  <p:clrMapOvr>
    <a:masterClrMapping/>
  </p:clrMapOvr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44614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274199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967645"/>
      </p:ext>
    </p:extLst>
  </p:cSld>
  <p:clrMapOvr>
    <a:masterClrMapping/>
  </p:clrMapOvr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376781"/>
      </p:ext>
    </p:extLst>
  </p:cSld>
  <p:clrMapOvr>
    <a:masterClrMapping/>
  </p:clrMapOvr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432246"/>
      </p:ext>
    </p:extLst>
  </p:cSld>
  <p:clrMapOvr>
    <a:masterClrMapping/>
  </p:clrMapOvr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356078"/>
      </p:ext>
    </p:extLst>
  </p:cSld>
  <p:clrMapOvr>
    <a:masterClrMapping/>
  </p:clrMapOvr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505203"/>
      </p:ext>
    </p:extLst>
  </p:cSld>
  <p:clrMapOvr>
    <a:masterClrMapping/>
  </p:clrMapOvr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958666"/>
      </p:ext>
    </p:extLst>
  </p:cSld>
  <p:clrMapOvr>
    <a:masterClrMapping/>
  </p:clrMapOvr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175842"/>
      </p:ext>
    </p:extLst>
  </p:cSld>
  <p:clrMapOvr>
    <a:masterClrMapping/>
  </p:clrMapOvr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539765"/>
      </p:ext>
    </p:extLst>
  </p:cSld>
  <p:clrMapOvr>
    <a:masterClrMapping/>
  </p:clrMapOvr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065888"/>
      </p:ext>
    </p:extLst>
  </p:cSld>
  <p:clrMapOvr>
    <a:masterClrMapping/>
  </p:clrMapOvr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35676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519363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687192"/>
      </p:ext>
    </p:extLst>
  </p:cSld>
  <p:clrMapOvr>
    <a:masterClrMapping/>
  </p:clrMapOvr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236619"/>
      </p:ext>
    </p:extLst>
  </p:cSld>
  <p:clrMapOvr>
    <a:masterClrMapping/>
  </p:clrMapOvr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168524"/>
      </p:ext>
    </p:extLst>
  </p:cSld>
  <p:clrMapOvr>
    <a:masterClrMapping/>
  </p:clrMapOvr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146961"/>
      </p:ext>
    </p:extLst>
  </p:cSld>
  <p:clrMapOvr>
    <a:masterClrMapping/>
  </p:clrMapOvr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742273"/>
      </p:ext>
    </p:extLst>
  </p:cSld>
  <p:clrMapOvr>
    <a:masterClrMapping/>
  </p:clrMapOvr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9603"/>
      </p:ext>
    </p:extLst>
  </p:cSld>
  <p:clrMapOvr>
    <a:masterClrMapping/>
  </p:clrMapOvr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638669"/>
      </p:ext>
    </p:extLst>
  </p:cSld>
  <p:clrMapOvr>
    <a:masterClrMapping/>
  </p:clrMapOvr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17612"/>
      </p:ext>
    </p:extLst>
  </p:cSld>
  <p:clrMapOvr>
    <a:masterClrMapping/>
  </p:clrMapOvr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333050"/>
      </p:ext>
    </p:extLst>
  </p:cSld>
  <p:clrMapOvr>
    <a:masterClrMapping/>
  </p:clrMapOvr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90705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957206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726633"/>
      </p:ext>
    </p:extLst>
  </p:cSld>
  <p:clrMapOvr>
    <a:masterClrMapping/>
  </p:clrMapOvr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153845"/>
      </p:ext>
    </p:extLst>
  </p:cSld>
  <p:clrMapOvr>
    <a:masterClrMapping/>
  </p:clrMapOvr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212712"/>
      </p:ext>
    </p:extLst>
  </p:cSld>
  <p:clrMapOvr>
    <a:masterClrMapping/>
  </p:clrMapOvr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17891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022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17319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52877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71062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53585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44373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00668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53274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61576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35462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48612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275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18249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89746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54192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45654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45585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93312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12323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02518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4482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70739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062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47188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23000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22599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43045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57570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70085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50521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64672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27348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78951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739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98789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10996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92783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71864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38671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65418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12771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10331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251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9154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327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4.xml"/><Relationship Id="rId3" Type="http://schemas.openxmlformats.org/officeDocument/2006/relationships/slideLayout" Target="../slideLayouts/slideLayout289.xml"/><Relationship Id="rId7" Type="http://schemas.openxmlformats.org/officeDocument/2006/relationships/slideLayout" Target="../slideLayouts/slideLayout29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92.xml"/><Relationship Id="rId11" Type="http://schemas.openxmlformats.org/officeDocument/2006/relationships/slideLayout" Target="../slideLayouts/slideLayout297.xml"/><Relationship Id="rId5" Type="http://schemas.openxmlformats.org/officeDocument/2006/relationships/slideLayout" Target="../slideLayouts/slideLayout291.xml"/><Relationship Id="rId10" Type="http://schemas.openxmlformats.org/officeDocument/2006/relationships/slideLayout" Target="../slideLayouts/slideLayout296.xml"/><Relationship Id="rId4" Type="http://schemas.openxmlformats.org/officeDocument/2006/relationships/slideLayout" Target="../slideLayouts/slideLayout290.xml"/><Relationship Id="rId9" Type="http://schemas.openxmlformats.org/officeDocument/2006/relationships/slideLayout" Target="../slideLayouts/slideLayout295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5.xml"/><Relationship Id="rId3" Type="http://schemas.openxmlformats.org/officeDocument/2006/relationships/slideLayout" Target="../slideLayouts/slideLayout300.xml"/><Relationship Id="rId7" Type="http://schemas.openxmlformats.org/officeDocument/2006/relationships/slideLayout" Target="../slideLayouts/slideLayout304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299.xml"/><Relationship Id="rId1" Type="http://schemas.openxmlformats.org/officeDocument/2006/relationships/slideLayout" Target="../slideLayouts/slideLayout298.xml"/><Relationship Id="rId6" Type="http://schemas.openxmlformats.org/officeDocument/2006/relationships/slideLayout" Target="../slideLayouts/slideLayout303.xml"/><Relationship Id="rId11" Type="http://schemas.openxmlformats.org/officeDocument/2006/relationships/slideLayout" Target="../slideLayouts/slideLayout308.xml"/><Relationship Id="rId5" Type="http://schemas.openxmlformats.org/officeDocument/2006/relationships/slideLayout" Target="../slideLayouts/slideLayout302.xml"/><Relationship Id="rId10" Type="http://schemas.openxmlformats.org/officeDocument/2006/relationships/slideLayout" Target="../slideLayouts/slideLayout307.xml"/><Relationship Id="rId4" Type="http://schemas.openxmlformats.org/officeDocument/2006/relationships/slideLayout" Target="../slideLayouts/slideLayout301.xml"/><Relationship Id="rId9" Type="http://schemas.openxmlformats.org/officeDocument/2006/relationships/slideLayout" Target="../slideLayouts/slideLayout306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6.xml"/><Relationship Id="rId3" Type="http://schemas.openxmlformats.org/officeDocument/2006/relationships/slideLayout" Target="../slideLayouts/slideLayout311.xml"/><Relationship Id="rId7" Type="http://schemas.openxmlformats.org/officeDocument/2006/relationships/slideLayout" Target="../slideLayouts/slideLayout315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10.xml"/><Relationship Id="rId1" Type="http://schemas.openxmlformats.org/officeDocument/2006/relationships/slideLayout" Target="../slideLayouts/slideLayout309.xml"/><Relationship Id="rId6" Type="http://schemas.openxmlformats.org/officeDocument/2006/relationships/slideLayout" Target="../slideLayouts/slideLayout314.xml"/><Relationship Id="rId11" Type="http://schemas.openxmlformats.org/officeDocument/2006/relationships/slideLayout" Target="../slideLayouts/slideLayout319.xml"/><Relationship Id="rId5" Type="http://schemas.openxmlformats.org/officeDocument/2006/relationships/slideLayout" Target="../slideLayouts/slideLayout313.xml"/><Relationship Id="rId10" Type="http://schemas.openxmlformats.org/officeDocument/2006/relationships/slideLayout" Target="../slideLayouts/slideLayout318.xml"/><Relationship Id="rId4" Type="http://schemas.openxmlformats.org/officeDocument/2006/relationships/slideLayout" Target="../slideLayouts/slideLayout312.xml"/><Relationship Id="rId9" Type="http://schemas.openxmlformats.org/officeDocument/2006/relationships/slideLayout" Target="../slideLayouts/slideLayout3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7.xml"/><Relationship Id="rId3" Type="http://schemas.openxmlformats.org/officeDocument/2006/relationships/slideLayout" Target="../slideLayouts/slideLayout322.xml"/><Relationship Id="rId7" Type="http://schemas.openxmlformats.org/officeDocument/2006/relationships/slideLayout" Target="../slideLayouts/slideLayout326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21.xml"/><Relationship Id="rId1" Type="http://schemas.openxmlformats.org/officeDocument/2006/relationships/slideLayout" Target="../slideLayouts/slideLayout320.xml"/><Relationship Id="rId6" Type="http://schemas.openxmlformats.org/officeDocument/2006/relationships/slideLayout" Target="../slideLayouts/slideLayout325.xml"/><Relationship Id="rId11" Type="http://schemas.openxmlformats.org/officeDocument/2006/relationships/slideLayout" Target="../slideLayouts/slideLayout330.xml"/><Relationship Id="rId5" Type="http://schemas.openxmlformats.org/officeDocument/2006/relationships/slideLayout" Target="../slideLayouts/slideLayout324.xml"/><Relationship Id="rId10" Type="http://schemas.openxmlformats.org/officeDocument/2006/relationships/slideLayout" Target="../slideLayouts/slideLayout329.xml"/><Relationship Id="rId4" Type="http://schemas.openxmlformats.org/officeDocument/2006/relationships/slideLayout" Target="../slideLayouts/slideLayout323.xml"/><Relationship Id="rId9" Type="http://schemas.openxmlformats.org/officeDocument/2006/relationships/slideLayout" Target="../slideLayouts/slideLayout328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8.xml"/><Relationship Id="rId3" Type="http://schemas.openxmlformats.org/officeDocument/2006/relationships/slideLayout" Target="../slideLayouts/slideLayout333.xml"/><Relationship Id="rId7" Type="http://schemas.openxmlformats.org/officeDocument/2006/relationships/slideLayout" Target="../slideLayouts/slideLayout337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332.xml"/><Relationship Id="rId1" Type="http://schemas.openxmlformats.org/officeDocument/2006/relationships/slideLayout" Target="../slideLayouts/slideLayout331.xml"/><Relationship Id="rId6" Type="http://schemas.openxmlformats.org/officeDocument/2006/relationships/slideLayout" Target="../slideLayouts/slideLayout336.xml"/><Relationship Id="rId11" Type="http://schemas.openxmlformats.org/officeDocument/2006/relationships/slideLayout" Target="../slideLayouts/slideLayout341.xml"/><Relationship Id="rId5" Type="http://schemas.openxmlformats.org/officeDocument/2006/relationships/slideLayout" Target="../slideLayouts/slideLayout335.xml"/><Relationship Id="rId10" Type="http://schemas.openxmlformats.org/officeDocument/2006/relationships/slideLayout" Target="../slideLayouts/slideLayout340.xml"/><Relationship Id="rId4" Type="http://schemas.openxmlformats.org/officeDocument/2006/relationships/slideLayout" Target="../slideLayouts/slideLayout334.xml"/><Relationship Id="rId9" Type="http://schemas.openxmlformats.org/officeDocument/2006/relationships/slideLayout" Target="../slideLayouts/slideLayout339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9.xml"/><Relationship Id="rId3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348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343.xml"/><Relationship Id="rId1" Type="http://schemas.openxmlformats.org/officeDocument/2006/relationships/slideLayout" Target="../slideLayouts/slideLayout342.xml"/><Relationship Id="rId6" Type="http://schemas.openxmlformats.org/officeDocument/2006/relationships/slideLayout" Target="../slideLayouts/slideLayout347.xml"/><Relationship Id="rId11" Type="http://schemas.openxmlformats.org/officeDocument/2006/relationships/slideLayout" Target="../slideLayouts/slideLayout352.xml"/><Relationship Id="rId5" Type="http://schemas.openxmlformats.org/officeDocument/2006/relationships/slideLayout" Target="../slideLayouts/slideLayout346.xml"/><Relationship Id="rId10" Type="http://schemas.openxmlformats.org/officeDocument/2006/relationships/slideLayout" Target="../slideLayouts/slideLayout351.xml"/><Relationship Id="rId4" Type="http://schemas.openxmlformats.org/officeDocument/2006/relationships/slideLayout" Target="../slideLayouts/slideLayout345.xml"/><Relationship Id="rId9" Type="http://schemas.openxmlformats.org/officeDocument/2006/relationships/slideLayout" Target="../slideLayouts/slideLayout350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0.xml"/><Relationship Id="rId3" Type="http://schemas.openxmlformats.org/officeDocument/2006/relationships/slideLayout" Target="../slideLayouts/slideLayout355.xml"/><Relationship Id="rId7" Type="http://schemas.openxmlformats.org/officeDocument/2006/relationships/slideLayout" Target="../slideLayouts/slideLayout359.xml"/><Relationship Id="rId12" Type="http://schemas.openxmlformats.org/officeDocument/2006/relationships/theme" Target="../theme/theme33.xml"/><Relationship Id="rId2" Type="http://schemas.openxmlformats.org/officeDocument/2006/relationships/slideLayout" Target="../slideLayouts/slideLayout354.xml"/><Relationship Id="rId1" Type="http://schemas.openxmlformats.org/officeDocument/2006/relationships/slideLayout" Target="../slideLayouts/slideLayout353.xml"/><Relationship Id="rId6" Type="http://schemas.openxmlformats.org/officeDocument/2006/relationships/slideLayout" Target="../slideLayouts/slideLayout358.xml"/><Relationship Id="rId11" Type="http://schemas.openxmlformats.org/officeDocument/2006/relationships/slideLayout" Target="../slideLayouts/slideLayout363.xml"/><Relationship Id="rId5" Type="http://schemas.openxmlformats.org/officeDocument/2006/relationships/slideLayout" Target="../slideLayouts/slideLayout357.xml"/><Relationship Id="rId10" Type="http://schemas.openxmlformats.org/officeDocument/2006/relationships/slideLayout" Target="../slideLayouts/slideLayout362.xml"/><Relationship Id="rId4" Type="http://schemas.openxmlformats.org/officeDocument/2006/relationships/slideLayout" Target="../slideLayouts/slideLayout356.xml"/><Relationship Id="rId9" Type="http://schemas.openxmlformats.org/officeDocument/2006/relationships/slideLayout" Target="../slideLayouts/slideLayout361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1.xml"/><Relationship Id="rId3" Type="http://schemas.openxmlformats.org/officeDocument/2006/relationships/slideLayout" Target="../slideLayouts/slideLayout366.xml"/><Relationship Id="rId7" Type="http://schemas.openxmlformats.org/officeDocument/2006/relationships/slideLayout" Target="../slideLayouts/slideLayout370.xml"/><Relationship Id="rId12" Type="http://schemas.openxmlformats.org/officeDocument/2006/relationships/theme" Target="../theme/theme34.xml"/><Relationship Id="rId2" Type="http://schemas.openxmlformats.org/officeDocument/2006/relationships/slideLayout" Target="../slideLayouts/slideLayout365.xml"/><Relationship Id="rId1" Type="http://schemas.openxmlformats.org/officeDocument/2006/relationships/slideLayout" Target="../slideLayouts/slideLayout364.xml"/><Relationship Id="rId6" Type="http://schemas.openxmlformats.org/officeDocument/2006/relationships/slideLayout" Target="../slideLayouts/slideLayout369.xml"/><Relationship Id="rId11" Type="http://schemas.openxmlformats.org/officeDocument/2006/relationships/slideLayout" Target="../slideLayouts/slideLayout374.xml"/><Relationship Id="rId5" Type="http://schemas.openxmlformats.org/officeDocument/2006/relationships/slideLayout" Target="../slideLayouts/slideLayout368.xml"/><Relationship Id="rId10" Type="http://schemas.openxmlformats.org/officeDocument/2006/relationships/slideLayout" Target="../slideLayouts/slideLayout373.xml"/><Relationship Id="rId4" Type="http://schemas.openxmlformats.org/officeDocument/2006/relationships/slideLayout" Target="../slideLayouts/slideLayout367.xml"/><Relationship Id="rId9" Type="http://schemas.openxmlformats.org/officeDocument/2006/relationships/slideLayout" Target="../slideLayouts/slideLayout372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2.xml"/><Relationship Id="rId3" Type="http://schemas.openxmlformats.org/officeDocument/2006/relationships/slideLayout" Target="../slideLayouts/slideLayout377.xml"/><Relationship Id="rId7" Type="http://schemas.openxmlformats.org/officeDocument/2006/relationships/slideLayout" Target="../slideLayouts/slideLayout381.xml"/><Relationship Id="rId12" Type="http://schemas.openxmlformats.org/officeDocument/2006/relationships/theme" Target="../theme/theme35.xml"/><Relationship Id="rId2" Type="http://schemas.openxmlformats.org/officeDocument/2006/relationships/slideLayout" Target="../slideLayouts/slideLayout376.xml"/><Relationship Id="rId1" Type="http://schemas.openxmlformats.org/officeDocument/2006/relationships/slideLayout" Target="../slideLayouts/slideLayout375.xml"/><Relationship Id="rId6" Type="http://schemas.openxmlformats.org/officeDocument/2006/relationships/slideLayout" Target="../slideLayouts/slideLayout380.xml"/><Relationship Id="rId11" Type="http://schemas.openxmlformats.org/officeDocument/2006/relationships/slideLayout" Target="../slideLayouts/slideLayout385.xml"/><Relationship Id="rId5" Type="http://schemas.openxmlformats.org/officeDocument/2006/relationships/slideLayout" Target="../slideLayouts/slideLayout379.xml"/><Relationship Id="rId10" Type="http://schemas.openxmlformats.org/officeDocument/2006/relationships/slideLayout" Target="../slideLayouts/slideLayout384.xml"/><Relationship Id="rId4" Type="http://schemas.openxmlformats.org/officeDocument/2006/relationships/slideLayout" Target="../slideLayouts/slideLayout378.xml"/><Relationship Id="rId9" Type="http://schemas.openxmlformats.org/officeDocument/2006/relationships/slideLayout" Target="../slideLayouts/slideLayout383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3.xml"/><Relationship Id="rId3" Type="http://schemas.openxmlformats.org/officeDocument/2006/relationships/slideLayout" Target="../slideLayouts/slideLayout388.xml"/><Relationship Id="rId7" Type="http://schemas.openxmlformats.org/officeDocument/2006/relationships/slideLayout" Target="../slideLayouts/slideLayout392.xml"/><Relationship Id="rId12" Type="http://schemas.openxmlformats.org/officeDocument/2006/relationships/theme" Target="../theme/theme36.xml"/><Relationship Id="rId2" Type="http://schemas.openxmlformats.org/officeDocument/2006/relationships/slideLayout" Target="../slideLayouts/slideLayout387.xml"/><Relationship Id="rId1" Type="http://schemas.openxmlformats.org/officeDocument/2006/relationships/slideLayout" Target="../slideLayouts/slideLayout386.xml"/><Relationship Id="rId6" Type="http://schemas.openxmlformats.org/officeDocument/2006/relationships/slideLayout" Target="../slideLayouts/slideLayout391.xml"/><Relationship Id="rId11" Type="http://schemas.openxmlformats.org/officeDocument/2006/relationships/slideLayout" Target="../slideLayouts/slideLayout396.xml"/><Relationship Id="rId5" Type="http://schemas.openxmlformats.org/officeDocument/2006/relationships/slideLayout" Target="../slideLayouts/slideLayout390.xml"/><Relationship Id="rId10" Type="http://schemas.openxmlformats.org/officeDocument/2006/relationships/slideLayout" Target="../slideLayouts/slideLayout395.xml"/><Relationship Id="rId4" Type="http://schemas.openxmlformats.org/officeDocument/2006/relationships/slideLayout" Target="../slideLayouts/slideLayout389.xml"/><Relationship Id="rId9" Type="http://schemas.openxmlformats.org/officeDocument/2006/relationships/slideLayout" Target="../slideLayouts/slideLayout394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4.xml"/><Relationship Id="rId3" Type="http://schemas.openxmlformats.org/officeDocument/2006/relationships/slideLayout" Target="../slideLayouts/slideLayout399.xml"/><Relationship Id="rId7" Type="http://schemas.openxmlformats.org/officeDocument/2006/relationships/slideLayout" Target="../slideLayouts/slideLayout403.xml"/><Relationship Id="rId12" Type="http://schemas.openxmlformats.org/officeDocument/2006/relationships/theme" Target="../theme/theme37.xml"/><Relationship Id="rId2" Type="http://schemas.openxmlformats.org/officeDocument/2006/relationships/slideLayout" Target="../slideLayouts/slideLayout398.xml"/><Relationship Id="rId1" Type="http://schemas.openxmlformats.org/officeDocument/2006/relationships/slideLayout" Target="../slideLayouts/slideLayout397.xml"/><Relationship Id="rId6" Type="http://schemas.openxmlformats.org/officeDocument/2006/relationships/slideLayout" Target="../slideLayouts/slideLayout402.xml"/><Relationship Id="rId11" Type="http://schemas.openxmlformats.org/officeDocument/2006/relationships/slideLayout" Target="../slideLayouts/slideLayout407.xml"/><Relationship Id="rId5" Type="http://schemas.openxmlformats.org/officeDocument/2006/relationships/slideLayout" Target="../slideLayouts/slideLayout401.xml"/><Relationship Id="rId10" Type="http://schemas.openxmlformats.org/officeDocument/2006/relationships/slideLayout" Target="../slideLayouts/slideLayout406.xml"/><Relationship Id="rId4" Type="http://schemas.openxmlformats.org/officeDocument/2006/relationships/slideLayout" Target="../slideLayouts/slideLayout400.xml"/><Relationship Id="rId9" Type="http://schemas.openxmlformats.org/officeDocument/2006/relationships/slideLayout" Target="../slideLayouts/slideLayout405.xml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5.xml"/><Relationship Id="rId3" Type="http://schemas.openxmlformats.org/officeDocument/2006/relationships/slideLayout" Target="../slideLayouts/slideLayout410.xml"/><Relationship Id="rId7" Type="http://schemas.openxmlformats.org/officeDocument/2006/relationships/slideLayout" Target="../slideLayouts/slideLayout414.xml"/><Relationship Id="rId12" Type="http://schemas.openxmlformats.org/officeDocument/2006/relationships/theme" Target="../theme/theme38.xml"/><Relationship Id="rId2" Type="http://schemas.openxmlformats.org/officeDocument/2006/relationships/slideLayout" Target="../slideLayouts/slideLayout409.xml"/><Relationship Id="rId1" Type="http://schemas.openxmlformats.org/officeDocument/2006/relationships/slideLayout" Target="../slideLayouts/slideLayout408.xml"/><Relationship Id="rId6" Type="http://schemas.openxmlformats.org/officeDocument/2006/relationships/slideLayout" Target="../slideLayouts/slideLayout413.xml"/><Relationship Id="rId11" Type="http://schemas.openxmlformats.org/officeDocument/2006/relationships/slideLayout" Target="../slideLayouts/slideLayout418.xml"/><Relationship Id="rId5" Type="http://schemas.openxmlformats.org/officeDocument/2006/relationships/slideLayout" Target="../slideLayouts/slideLayout412.xml"/><Relationship Id="rId10" Type="http://schemas.openxmlformats.org/officeDocument/2006/relationships/slideLayout" Target="../slideLayouts/slideLayout417.xml"/><Relationship Id="rId4" Type="http://schemas.openxmlformats.org/officeDocument/2006/relationships/slideLayout" Target="../slideLayouts/slideLayout411.xml"/><Relationship Id="rId9" Type="http://schemas.openxmlformats.org/officeDocument/2006/relationships/slideLayout" Target="../slideLayouts/slideLayout416.xml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6.xml"/><Relationship Id="rId3" Type="http://schemas.openxmlformats.org/officeDocument/2006/relationships/slideLayout" Target="../slideLayouts/slideLayout421.xml"/><Relationship Id="rId7" Type="http://schemas.openxmlformats.org/officeDocument/2006/relationships/slideLayout" Target="../slideLayouts/slideLayout425.xml"/><Relationship Id="rId12" Type="http://schemas.openxmlformats.org/officeDocument/2006/relationships/theme" Target="../theme/theme39.xml"/><Relationship Id="rId2" Type="http://schemas.openxmlformats.org/officeDocument/2006/relationships/slideLayout" Target="../slideLayouts/slideLayout420.xml"/><Relationship Id="rId1" Type="http://schemas.openxmlformats.org/officeDocument/2006/relationships/slideLayout" Target="../slideLayouts/slideLayout419.xml"/><Relationship Id="rId6" Type="http://schemas.openxmlformats.org/officeDocument/2006/relationships/slideLayout" Target="../slideLayouts/slideLayout424.xml"/><Relationship Id="rId11" Type="http://schemas.openxmlformats.org/officeDocument/2006/relationships/slideLayout" Target="../slideLayouts/slideLayout429.xml"/><Relationship Id="rId5" Type="http://schemas.openxmlformats.org/officeDocument/2006/relationships/slideLayout" Target="../slideLayouts/slideLayout423.xml"/><Relationship Id="rId10" Type="http://schemas.openxmlformats.org/officeDocument/2006/relationships/slideLayout" Target="../slideLayouts/slideLayout428.xml"/><Relationship Id="rId4" Type="http://schemas.openxmlformats.org/officeDocument/2006/relationships/slideLayout" Target="../slideLayouts/slideLayout422.xml"/><Relationship Id="rId9" Type="http://schemas.openxmlformats.org/officeDocument/2006/relationships/slideLayout" Target="../slideLayouts/slideLayout4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7.xml"/><Relationship Id="rId3" Type="http://schemas.openxmlformats.org/officeDocument/2006/relationships/slideLayout" Target="../slideLayouts/slideLayout432.xml"/><Relationship Id="rId7" Type="http://schemas.openxmlformats.org/officeDocument/2006/relationships/slideLayout" Target="../slideLayouts/slideLayout436.xml"/><Relationship Id="rId12" Type="http://schemas.openxmlformats.org/officeDocument/2006/relationships/theme" Target="../theme/theme40.xml"/><Relationship Id="rId2" Type="http://schemas.openxmlformats.org/officeDocument/2006/relationships/slideLayout" Target="../slideLayouts/slideLayout431.xml"/><Relationship Id="rId1" Type="http://schemas.openxmlformats.org/officeDocument/2006/relationships/slideLayout" Target="../slideLayouts/slideLayout430.xml"/><Relationship Id="rId6" Type="http://schemas.openxmlformats.org/officeDocument/2006/relationships/slideLayout" Target="../slideLayouts/slideLayout435.xml"/><Relationship Id="rId11" Type="http://schemas.openxmlformats.org/officeDocument/2006/relationships/slideLayout" Target="../slideLayouts/slideLayout440.xml"/><Relationship Id="rId5" Type="http://schemas.openxmlformats.org/officeDocument/2006/relationships/slideLayout" Target="../slideLayouts/slideLayout434.xml"/><Relationship Id="rId10" Type="http://schemas.openxmlformats.org/officeDocument/2006/relationships/slideLayout" Target="../slideLayouts/slideLayout439.xml"/><Relationship Id="rId4" Type="http://schemas.openxmlformats.org/officeDocument/2006/relationships/slideLayout" Target="../slideLayouts/slideLayout433.xml"/><Relationship Id="rId9" Type="http://schemas.openxmlformats.org/officeDocument/2006/relationships/slideLayout" Target="../slideLayouts/slideLayout438.xml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8.xml"/><Relationship Id="rId3" Type="http://schemas.openxmlformats.org/officeDocument/2006/relationships/slideLayout" Target="../slideLayouts/slideLayout443.xml"/><Relationship Id="rId7" Type="http://schemas.openxmlformats.org/officeDocument/2006/relationships/slideLayout" Target="../slideLayouts/slideLayout447.xml"/><Relationship Id="rId12" Type="http://schemas.openxmlformats.org/officeDocument/2006/relationships/theme" Target="../theme/theme41.xml"/><Relationship Id="rId2" Type="http://schemas.openxmlformats.org/officeDocument/2006/relationships/slideLayout" Target="../slideLayouts/slideLayout442.xml"/><Relationship Id="rId1" Type="http://schemas.openxmlformats.org/officeDocument/2006/relationships/slideLayout" Target="../slideLayouts/slideLayout441.xml"/><Relationship Id="rId6" Type="http://schemas.openxmlformats.org/officeDocument/2006/relationships/slideLayout" Target="../slideLayouts/slideLayout446.xml"/><Relationship Id="rId11" Type="http://schemas.openxmlformats.org/officeDocument/2006/relationships/slideLayout" Target="../slideLayouts/slideLayout451.xml"/><Relationship Id="rId5" Type="http://schemas.openxmlformats.org/officeDocument/2006/relationships/slideLayout" Target="../slideLayouts/slideLayout445.xml"/><Relationship Id="rId10" Type="http://schemas.openxmlformats.org/officeDocument/2006/relationships/slideLayout" Target="../slideLayouts/slideLayout450.xml"/><Relationship Id="rId4" Type="http://schemas.openxmlformats.org/officeDocument/2006/relationships/slideLayout" Target="../slideLayouts/slideLayout444.xml"/><Relationship Id="rId9" Type="http://schemas.openxmlformats.org/officeDocument/2006/relationships/slideLayout" Target="../slideLayouts/slideLayout449.xml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9.xml"/><Relationship Id="rId3" Type="http://schemas.openxmlformats.org/officeDocument/2006/relationships/slideLayout" Target="../slideLayouts/slideLayout454.xml"/><Relationship Id="rId7" Type="http://schemas.openxmlformats.org/officeDocument/2006/relationships/slideLayout" Target="../slideLayouts/slideLayout458.xml"/><Relationship Id="rId12" Type="http://schemas.openxmlformats.org/officeDocument/2006/relationships/theme" Target="../theme/theme42.xml"/><Relationship Id="rId2" Type="http://schemas.openxmlformats.org/officeDocument/2006/relationships/slideLayout" Target="../slideLayouts/slideLayout453.xml"/><Relationship Id="rId1" Type="http://schemas.openxmlformats.org/officeDocument/2006/relationships/slideLayout" Target="../slideLayouts/slideLayout452.xml"/><Relationship Id="rId6" Type="http://schemas.openxmlformats.org/officeDocument/2006/relationships/slideLayout" Target="../slideLayouts/slideLayout457.xml"/><Relationship Id="rId11" Type="http://schemas.openxmlformats.org/officeDocument/2006/relationships/slideLayout" Target="../slideLayouts/slideLayout462.xml"/><Relationship Id="rId5" Type="http://schemas.openxmlformats.org/officeDocument/2006/relationships/slideLayout" Target="../slideLayouts/slideLayout456.xml"/><Relationship Id="rId10" Type="http://schemas.openxmlformats.org/officeDocument/2006/relationships/slideLayout" Target="../slideLayouts/slideLayout461.xml"/><Relationship Id="rId4" Type="http://schemas.openxmlformats.org/officeDocument/2006/relationships/slideLayout" Target="../slideLayouts/slideLayout455.xml"/><Relationship Id="rId9" Type="http://schemas.openxmlformats.org/officeDocument/2006/relationships/slideLayout" Target="../slideLayouts/slideLayout460.xml"/></Relationships>
</file>

<file path=ppt/slideMasters/_rels/slideMaster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0.xml"/><Relationship Id="rId3" Type="http://schemas.openxmlformats.org/officeDocument/2006/relationships/slideLayout" Target="../slideLayouts/slideLayout465.xml"/><Relationship Id="rId7" Type="http://schemas.openxmlformats.org/officeDocument/2006/relationships/slideLayout" Target="../slideLayouts/slideLayout469.xml"/><Relationship Id="rId12" Type="http://schemas.openxmlformats.org/officeDocument/2006/relationships/theme" Target="../theme/theme43.xml"/><Relationship Id="rId2" Type="http://schemas.openxmlformats.org/officeDocument/2006/relationships/slideLayout" Target="../slideLayouts/slideLayout464.xml"/><Relationship Id="rId1" Type="http://schemas.openxmlformats.org/officeDocument/2006/relationships/slideLayout" Target="../slideLayouts/slideLayout463.xml"/><Relationship Id="rId6" Type="http://schemas.openxmlformats.org/officeDocument/2006/relationships/slideLayout" Target="../slideLayouts/slideLayout468.xml"/><Relationship Id="rId11" Type="http://schemas.openxmlformats.org/officeDocument/2006/relationships/slideLayout" Target="../slideLayouts/slideLayout473.xml"/><Relationship Id="rId5" Type="http://schemas.openxmlformats.org/officeDocument/2006/relationships/slideLayout" Target="../slideLayouts/slideLayout467.xml"/><Relationship Id="rId10" Type="http://schemas.openxmlformats.org/officeDocument/2006/relationships/slideLayout" Target="../slideLayouts/slideLayout472.xml"/><Relationship Id="rId4" Type="http://schemas.openxmlformats.org/officeDocument/2006/relationships/slideLayout" Target="../slideLayouts/slideLayout466.xml"/><Relationship Id="rId9" Type="http://schemas.openxmlformats.org/officeDocument/2006/relationships/slideLayout" Target="../slideLayouts/slideLayout471.xml"/></Relationships>
</file>

<file path=ppt/slideMasters/_rels/slideMaster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1.xml"/><Relationship Id="rId3" Type="http://schemas.openxmlformats.org/officeDocument/2006/relationships/slideLayout" Target="../slideLayouts/slideLayout476.xml"/><Relationship Id="rId7" Type="http://schemas.openxmlformats.org/officeDocument/2006/relationships/slideLayout" Target="../slideLayouts/slideLayout480.xml"/><Relationship Id="rId12" Type="http://schemas.openxmlformats.org/officeDocument/2006/relationships/theme" Target="../theme/theme44.xml"/><Relationship Id="rId2" Type="http://schemas.openxmlformats.org/officeDocument/2006/relationships/slideLayout" Target="../slideLayouts/slideLayout475.xml"/><Relationship Id="rId1" Type="http://schemas.openxmlformats.org/officeDocument/2006/relationships/slideLayout" Target="../slideLayouts/slideLayout474.xml"/><Relationship Id="rId6" Type="http://schemas.openxmlformats.org/officeDocument/2006/relationships/slideLayout" Target="../slideLayouts/slideLayout479.xml"/><Relationship Id="rId11" Type="http://schemas.openxmlformats.org/officeDocument/2006/relationships/slideLayout" Target="../slideLayouts/slideLayout484.xml"/><Relationship Id="rId5" Type="http://schemas.openxmlformats.org/officeDocument/2006/relationships/slideLayout" Target="../slideLayouts/slideLayout478.xml"/><Relationship Id="rId10" Type="http://schemas.openxmlformats.org/officeDocument/2006/relationships/slideLayout" Target="../slideLayouts/slideLayout483.xml"/><Relationship Id="rId4" Type="http://schemas.openxmlformats.org/officeDocument/2006/relationships/slideLayout" Target="../slideLayouts/slideLayout477.xml"/><Relationship Id="rId9" Type="http://schemas.openxmlformats.org/officeDocument/2006/relationships/slideLayout" Target="../slideLayouts/slideLayout482.xml"/></Relationships>
</file>

<file path=ppt/slideMasters/_rels/slideMaster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2.xml"/><Relationship Id="rId3" Type="http://schemas.openxmlformats.org/officeDocument/2006/relationships/slideLayout" Target="../slideLayouts/slideLayout487.xml"/><Relationship Id="rId7" Type="http://schemas.openxmlformats.org/officeDocument/2006/relationships/slideLayout" Target="../slideLayouts/slideLayout491.xml"/><Relationship Id="rId12" Type="http://schemas.openxmlformats.org/officeDocument/2006/relationships/theme" Target="../theme/theme45.xml"/><Relationship Id="rId2" Type="http://schemas.openxmlformats.org/officeDocument/2006/relationships/slideLayout" Target="../slideLayouts/slideLayout486.xml"/><Relationship Id="rId1" Type="http://schemas.openxmlformats.org/officeDocument/2006/relationships/slideLayout" Target="../slideLayouts/slideLayout485.xml"/><Relationship Id="rId6" Type="http://schemas.openxmlformats.org/officeDocument/2006/relationships/slideLayout" Target="../slideLayouts/slideLayout490.xml"/><Relationship Id="rId11" Type="http://schemas.openxmlformats.org/officeDocument/2006/relationships/slideLayout" Target="../slideLayouts/slideLayout495.xml"/><Relationship Id="rId5" Type="http://schemas.openxmlformats.org/officeDocument/2006/relationships/slideLayout" Target="../slideLayouts/slideLayout489.xml"/><Relationship Id="rId10" Type="http://schemas.openxmlformats.org/officeDocument/2006/relationships/slideLayout" Target="../slideLayouts/slideLayout494.xml"/><Relationship Id="rId4" Type="http://schemas.openxmlformats.org/officeDocument/2006/relationships/slideLayout" Target="../slideLayouts/slideLayout488.xml"/><Relationship Id="rId9" Type="http://schemas.openxmlformats.org/officeDocument/2006/relationships/slideLayout" Target="../slideLayouts/slideLayout493.xml"/></Relationships>
</file>

<file path=ppt/slideMasters/_rels/slideMaster4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3.xml"/><Relationship Id="rId3" Type="http://schemas.openxmlformats.org/officeDocument/2006/relationships/slideLayout" Target="../slideLayouts/slideLayout498.xml"/><Relationship Id="rId7" Type="http://schemas.openxmlformats.org/officeDocument/2006/relationships/slideLayout" Target="../slideLayouts/slideLayout502.xml"/><Relationship Id="rId12" Type="http://schemas.openxmlformats.org/officeDocument/2006/relationships/theme" Target="../theme/theme46.xml"/><Relationship Id="rId2" Type="http://schemas.openxmlformats.org/officeDocument/2006/relationships/slideLayout" Target="../slideLayouts/slideLayout497.xml"/><Relationship Id="rId1" Type="http://schemas.openxmlformats.org/officeDocument/2006/relationships/slideLayout" Target="../slideLayouts/slideLayout496.xml"/><Relationship Id="rId6" Type="http://schemas.openxmlformats.org/officeDocument/2006/relationships/slideLayout" Target="../slideLayouts/slideLayout501.xml"/><Relationship Id="rId11" Type="http://schemas.openxmlformats.org/officeDocument/2006/relationships/slideLayout" Target="../slideLayouts/slideLayout506.xml"/><Relationship Id="rId5" Type="http://schemas.openxmlformats.org/officeDocument/2006/relationships/slideLayout" Target="../slideLayouts/slideLayout500.xml"/><Relationship Id="rId10" Type="http://schemas.openxmlformats.org/officeDocument/2006/relationships/slideLayout" Target="../slideLayouts/slideLayout505.xml"/><Relationship Id="rId4" Type="http://schemas.openxmlformats.org/officeDocument/2006/relationships/slideLayout" Target="../slideLayouts/slideLayout499.xml"/><Relationship Id="rId9" Type="http://schemas.openxmlformats.org/officeDocument/2006/relationships/slideLayout" Target="../slideLayouts/slideLayout504.xml"/></Relationships>
</file>

<file path=ppt/slideMasters/_rels/slideMaster4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4.xml"/><Relationship Id="rId3" Type="http://schemas.openxmlformats.org/officeDocument/2006/relationships/slideLayout" Target="../slideLayouts/slideLayout509.xml"/><Relationship Id="rId7" Type="http://schemas.openxmlformats.org/officeDocument/2006/relationships/slideLayout" Target="../slideLayouts/slideLayout513.xml"/><Relationship Id="rId12" Type="http://schemas.openxmlformats.org/officeDocument/2006/relationships/theme" Target="../theme/theme47.xml"/><Relationship Id="rId2" Type="http://schemas.openxmlformats.org/officeDocument/2006/relationships/slideLayout" Target="../slideLayouts/slideLayout508.xml"/><Relationship Id="rId1" Type="http://schemas.openxmlformats.org/officeDocument/2006/relationships/slideLayout" Target="../slideLayouts/slideLayout507.xml"/><Relationship Id="rId6" Type="http://schemas.openxmlformats.org/officeDocument/2006/relationships/slideLayout" Target="../slideLayouts/slideLayout512.xml"/><Relationship Id="rId11" Type="http://schemas.openxmlformats.org/officeDocument/2006/relationships/slideLayout" Target="../slideLayouts/slideLayout517.xml"/><Relationship Id="rId5" Type="http://schemas.openxmlformats.org/officeDocument/2006/relationships/slideLayout" Target="../slideLayouts/slideLayout511.xml"/><Relationship Id="rId10" Type="http://schemas.openxmlformats.org/officeDocument/2006/relationships/slideLayout" Target="../slideLayouts/slideLayout516.xml"/><Relationship Id="rId4" Type="http://schemas.openxmlformats.org/officeDocument/2006/relationships/slideLayout" Target="../slideLayouts/slideLayout510.xml"/><Relationship Id="rId9" Type="http://schemas.openxmlformats.org/officeDocument/2006/relationships/slideLayout" Target="../slideLayouts/slideLayout515.xml"/></Relationships>
</file>

<file path=ppt/slideMasters/_rels/slideMaster4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5.xml"/><Relationship Id="rId3" Type="http://schemas.openxmlformats.org/officeDocument/2006/relationships/slideLayout" Target="../slideLayouts/slideLayout520.xml"/><Relationship Id="rId7" Type="http://schemas.openxmlformats.org/officeDocument/2006/relationships/slideLayout" Target="../slideLayouts/slideLayout524.xml"/><Relationship Id="rId12" Type="http://schemas.openxmlformats.org/officeDocument/2006/relationships/theme" Target="../theme/theme48.xml"/><Relationship Id="rId2" Type="http://schemas.openxmlformats.org/officeDocument/2006/relationships/slideLayout" Target="../slideLayouts/slideLayout519.xml"/><Relationship Id="rId1" Type="http://schemas.openxmlformats.org/officeDocument/2006/relationships/slideLayout" Target="../slideLayouts/slideLayout518.xml"/><Relationship Id="rId6" Type="http://schemas.openxmlformats.org/officeDocument/2006/relationships/slideLayout" Target="../slideLayouts/slideLayout523.xml"/><Relationship Id="rId11" Type="http://schemas.openxmlformats.org/officeDocument/2006/relationships/slideLayout" Target="../slideLayouts/slideLayout528.xml"/><Relationship Id="rId5" Type="http://schemas.openxmlformats.org/officeDocument/2006/relationships/slideLayout" Target="../slideLayouts/slideLayout522.xml"/><Relationship Id="rId10" Type="http://schemas.openxmlformats.org/officeDocument/2006/relationships/slideLayout" Target="../slideLayouts/slideLayout527.xml"/><Relationship Id="rId4" Type="http://schemas.openxmlformats.org/officeDocument/2006/relationships/slideLayout" Target="../slideLayouts/slideLayout521.xml"/><Relationship Id="rId9" Type="http://schemas.openxmlformats.org/officeDocument/2006/relationships/slideLayout" Target="../slideLayouts/slideLayout526.xml"/></Relationships>
</file>

<file path=ppt/slideMasters/_rels/slideMaster4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6.xml"/><Relationship Id="rId3" Type="http://schemas.openxmlformats.org/officeDocument/2006/relationships/slideLayout" Target="../slideLayouts/slideLayout531.xml"/><Relationship Id="rId7" Type="http://schemas.openxmlformats.org/officeDocument/2006/relationships/slideLayout" Target="../slideLayouts/slideLayout535.xml"/><Relationship Id="rId12" Type="http://schemas.openxmlformats.org/officeDocument/2006/relationships/theme" Target="../theme/theme49.xml"/><Relationship Id="rId2" Type="http://schemas.openxmlformats.org/officeDocument/2006/relationships/slideLayout" Target="../slideLayouts/slideLayout530.xml"/><Relationship Id="rId1" Type="http://schemas.openxmlformats.org/officeDocument/2006/relationships/slideLayout" Target="../slideLayouts/slideLayout529.xml"/><Relationship Id="rId6" Type="http://schemas.openxmlformats.org/officeDocument/2006/relationships/slideLayout" Target="../slideLayouts/slideLayout534.xml"/><Relationship Id="rId11" Type="http://schemas.openxmlformats.org/officeDocument/2006/relationships/slideLayout" Target="../slideLayouts/slideLayout539.xml"/><Relationship Id="rId5" Type="http://schemas.openxmlformats.org/officeDocument/2006/relationships/slideLayout" Target="../slideLayouts/slideLayout533.xml"/><Relationship Id="rId10" Type="http://schemas.openxmlformats.org/officeDocument/2006/relationships/slideLayout" Target="../slideLayouts/slideLayout538.xml"/><Relationship Id="rId4" Type="http://schemas.openxmlformats.org/officeDocument/2006/relationships/slideLayout" Target="../slideLayouts/slideLayout532.xml"/><Relationship Id="rId9" Type="http://schemas.openxmlformats.org/officeDocument/2006/relationships/slideLayout" Target="../slideLayouts/slideLayout5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5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7.xml"/><Relationship Id="rId3" Type="http://schemas.openxmlformats.org/officeDocument/2006/relationships/slideLayout" Target="../slideLayouts/slideLayout542.xml"/><Relationship Id="rId7" Type="http://schemas.openxmlformats.org/officeDocument/2006/relationships/slideLayout" Target="../slideLayouts/slideLayout546.xml"/><Relationship Id="rId12" Type="http://schemas.openxmlformats.org/officeDocument/2006/relationships/theme" Target="../theme/theme50.xml"/><Relationship Id="rId2" Type="http://schemas.openxmlformats.org/officeDocument/2006/relationships/slideLayout" Target="../slideLayouts/slideLayout541.xml"/><Relationship Id="rId1" Type="http://schemas.openxmlformats.org/officeDocument/2006/relationships/slideLayout" Target="../slideLayouts/slideLayout540.xml"/><Relationship Id="rId6" Type="http://schemas.openxmlformats.org/officeDocument/2006/relationships/slideLayout" Target="../slideLayouts/slideLayout545.xml"/><Relationship Id="rId11" Type="http://schemas.openxmlformats.org/officeDocument/2006/relationships/slideLayout" Target="../slideLayouts/slideLayout550.xml"/><Relationship Id="rId5" Type="http://schemas.openxmlformats.org/officeDocument/2006/relationships/slideLayout" Target="../slideLayouts/slideLayout544.xml"/><Relationship Id="rId10" Type="http://schemas.openxmlformats.org/officeDocument/2006/relationships/slideLayout" Target="../slideLayouts/slideLayout549.xml"/><Relationship Id="rId4" Type="http://schemas.openxmlformats.org/officeDocument/2006/relationships/slideLayout" Target="../slideLayouts/slideLayout543.xml"/><Relationship Id="rId9" Type="http://schemas.openxmlformats.org/officeDocument/2006/relationships/slideLayout" Target="../slideLayouts/slideLayout548.xml"/></Relationships>
</file>

<file path=ppt/slideMasters/_rels/slideMaster5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8.xml"/><Relationship Id="rId3" Type="http://schemas.openxmlformats.org/officeDocument/2006/relationships/slideLayout" Target="../slideLayouts/slideLayout553.xml"/><Relationship Id="rId7" Type="http://schemas.openxmlformats.org/officeDocument/2006/relationships/slideLayout" Target="../slideLayouts/slideLayout557.xml"/><Relationship Id="rId12" Type="http://schemas.openxmlformats.org/officeDocument/2006/relationships/theme" Target="../theme/theme51.xml"/><Relationship Id="rId2" Type="http://schemas.openxmlformats.org/officeDocument/2006/relationships/slideLayout" Target="../slideLayouts/slideLayout552.xml"/><Relationship Id="rId1" Type="http://schemas.openxmlformats.org/officeDocument/2006/relationships/slideLayout" Target="../slideLayouts/slideLayout551.xml"/><Relationship Id="rId6" Type="http://schemas.openxmlformats.org/officeDocument/2006/relationships/slideLayout" Target="../slideLayouts/slideLayout556.xml"/><Relationship Id="rId11" Type="http://schemas.openxmlformats.org/officeDocument/2006/relationships/slideLayout" Target="../slideLayouts/slideLayout561.xml"/><Relationship Id="rId5" Type="http://schemas.openxmlformats.org/officeDocument/2006/relationships/slideLayout" Target="../slideLayouts/slideLayout555.xml"/><Relationship Id="rId10" Type="http://schemas.openxmlformats.org/officeDocument/2006/relationships/slideLayout" Target="../slideLayouts/slideLayout560.xml"/><Relationship Id="rId4" Type="http://schemas.openxmlformats.org/officeDocument/2006/relationships/slideLayout" Target="../slideLayouts/slideLayout554.xml"/><Relationship Id="rId9" Type="http://schemas.openxmlformats.org/officeDocument/2006/relationships/slideLayout" Target="../slideLayouts/slideLayout559.xml"/></Relationships>
</file>

<file path=ppt/slideMasters/_rels/slideMaster5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9.xml"/><Relationship Id="rId3" Type="http://schemas.openxmlformats.org/officeDocument/2006/relationships/slideLayout" Target="../slideLayouts/slideLayout564.xml"/><Relationship Id="rId7" Type="http://schemas.openxmlformats.org/officeDocument/2006/relationships/slideLayout" Target="../slideLayouts/slideLayout568.xml"/><Relationship Id="rId12" Type="http://schemas.openxmlformats.org/officeDocument/2006/relationships/theme" Target="../theme/theme52.xml"/><Relationship Id="rId2" Type="http://schemas.openxmlformats.org/officeDocument/2006/relationships/slideLayout" Target="../slideLayouts/slideLayout563.xml"/><Relationship Id="rId1" Type="http://schemas.openxmlformats.org/officeDocument/2006/relationships/slideLayout" Target="../slideLayouts/slideLayout562.xml"/><Relationship Id="rId6" Type="http://schemas.openxmlformats.org/officeDocument/2006/relationships/slideLayout" Target="../slideLayouts/slideLayout567.xml"/><Relationship Id="rId11" Type="http://schemas.openxmlformats.org/officeDocument/2006/relationships/slideLayout" Target="../slideLayouts/slideLayout572.xml"/><Relationship Id="rId5" Type="http://schemas.openxmlformats.org/officeDocument/2006/relationships/slideLayout" Target="../slideLayouts/slideLayout566.xml"/><Relationship Id="rId10" Type="http://schemas.openxmlformats.org/officeDocument/2006/relationships/slideLayout" Target="../slideLayouts/slideLayout571.xml"/><Relationship Id="rId4" Type="http://schemas.openxmlformats.org/officeDocument/2006/relationships/slideLayout" Target="../slideLayouts/slideLayout565.xml"/><Relationship Id="rId9" Type="http://schemas.openxmlformats.org/officeDocument/2006/relationships/slideLayout" Target="../slideLayouts/slideLayout570.xml"/></Relationships>
</file>

<file path=ppt/slideMasters/_rels/slideMaster5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0.xml"/><Relationship Id="rId3" Type="http://schemas.openxmlformats.org/officeDocument/2006/relationships/slideLayout" Target="../slideLayouts/slideLayout575.xml"/><Relationship Id="rId7" Type="http://schemas.openxmlformats.org/officeDocument/2006/relationships/slideLayout" Target="../slideLayouts/slideLayout579.xml"/><Relationship Id="rId12" Type="http://schemas.openxmlformats.org/officeDocument/2006/relationships/theme" Target="../theme/theme53.xml"/><Relationship Id="rId2" Type="http://schemas.openxmlformats.org/officeDocument/2006/relationships/slideLayout" Target="../slideLayouts/slideLayout574.xml"/><Relationship Id="rId1" Type="http://schemas.openxmlformats.org/officeDocument/2006/relationships/slideLayout" Target="../slideLayouts/slideLayout573.xml"/><Relationship Id="rId6" Type="http://schemas.openxmlformats.org/officeDocument/2006/relationships/slideLayout" Target="../slideLayouts/slideLayout578.xml"/><Relationship Id="rId11" Type="http://schemas.openxmlformats.org/officeDocument/2006/relationships/slideLayout" Target="../slideLayouts/slideLayout583.xml"/><Relationship Id="rId5" Type="http://schemas.openxmlformats.org/officeDocument/2006/relationships/slideLayout" Target="../slideLayouts/slideLayout577.xml"/><Relationship Id="rId10" Type="http://schemas.openxmlformats.org/officeDocument/2006/relationships/slideLayout" Target="../slideLayouts/slideLayout582.xml"/><Relationship Id="rId4" Type="http://schemas.openxmlformats.org/officeDocument/2006/relationships/slideLayout" Target="../slideLayouts/slideLayout576.xml"/><Relationship Id="rId9" Type="http://schemas.openxmlformats.org/officeDocument/2006/relationships/slideLayout" Target="../slideLayouts/slideLayout58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757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491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558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087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657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925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818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326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199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625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665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345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562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263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926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199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902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700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984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427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318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840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039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600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309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559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637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090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803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707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63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46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212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13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769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602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937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806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040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243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1" r:id="rId1"/>
    <p:sldLayoutId id="2147484202" r:id="rId2"/>
    <p:sldLayoutId id="2147484203" r:id="rId3"/>
    <p:sldLayoutId id="2147484204" r:id="rId4"/>
    <p:sldLayoutId id="2147484205" r:id="rId5"/>
    <p:sldLayoutId id="2147484206" r:id="rId6"/>
    <p:sldLayoutId id="2147484207" r:id="rId7"/>
    <p:sldLayoutId id="2147484208" r:id="rId8"/>
    <p:sldLayoutId id="2147484209" r:id="rId9"/>
    <p:sldLayoutId id="2147484210" r:id="rId10"/>
    <p:sldLayoutId id="21474842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655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3" r:id="rId1"/>
    <p:sldLayoutId id="2147484214" r:id="rId2"/>
    <p:sldLayoutId id="2147484215" r:id="rId3"/>
    <p:sldLayoutId id="2147484216" r:id="rId4"/>
    <p:sldLayoutId id="2147484217" r:id="rId5"/>
    <p:sldLayoutId id="2147484218" r:id="rId6"/>
    <p:sldLayoutId id="2147484219" r:id="rId7"/>
    <p:sldLayoutId id="2147484220" r:id="rId8"/>
    <p:sldLayoutId id="2147484221" r:id="rId9"/>
    <p:sldLayoutId id="2147484222" r:id="rId10"/>
    <p:sldLayoutId id="21474842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343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643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7" r:id="rId1"/>
    <p:sldLayoutId id="2147484238" r:id="rId2"/>
    <p:sldLayoutId id="2147484239" r:id="rId3"/>
    <p:sldLayoutId id="2147484240" r:id="rId4"/>
    <p:sldLayoutId id="2147484241" r:id="rId5"/>
    <p:sldLayoutId id="2147484242" r:id="rId6"/>
    <p:sldLayoutId id="2147484243" r:id="rId7"/>
    <p:sldLayoutId id="2147484244" r:id="rId8"/>
    <p:sldLayoutId id="2147484245" r:id="rId9"/>
    <p:sldLayoutId id="2147484246" r:id="rId10"/>
    <p:sldLayoutId id="21474842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958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9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128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599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1" r:id="rId1"/>
    <p:sldLayoutId id="2147484262" r:id="rId2"/>
    <p:sldLayoutId id="2147484263" r:id="rId3"/>
    <p:sldLayoutId id="2147484264" r:id="rId4"/>
    <p:sldLayoutId id="2147484265" r:id="rId5"/>
    <p:sldLayoutId id="2147484266" r:id="rId6"/>
    <p:sldLayoutId id="2147484267" r:id="rId7"/>
    <p:sldLayoutId id="2147484268" r:id="rId8"/>
    <p:sldLayoutId id="2147484269" r:id="rId9"/>
    <p:sldLayoutId id="2147484270" r:id="rId10"/>
    <p:sldLayoutId id="21474842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504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3" r:id="rId1"/>
    <p:sldLayoutId id="2147484274" r:id="rId2"/>
    <p:sldLayoutId id="2147484275" r:id="rId3"/>
    <p:sldLayoutId id="2147484276" r:id="rId4"/>
    <p:sldLayoutId id="2147484277" r:id="rId5"/>
    <p:sldLayoutId id="2147484278" r:id="rId6"/>
    <p:sldLayoutId id="2147484279" r:id="rId7"/>
    <p:sldLayoutId id="2147484280" r:id="rId8"/>
    <p:sldLayoutId id="2147484281" r:id="rId9"/>
    <p:sldLayoutId id="2147484282" r:id="rId10"/>
    <p:sldLayoutId id="21474842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299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5" r:id="rId1"/>
    <p:sldLayoutId id="2147484286" r:id="rId2"/>
    <p:sldLayoutId id="2147484287" r:id="rId3"/>
    <p:sldLayoutId id="2147484288" r:id="rId4"/>
    <p:sldLayoutId id="2147484289" r:id="rId5"/>
    <p:sldLayoutId id="2147484290" r:id="rId6"/>
    <p:sldLayoutId id="2147484291" r:id="rId7"/>
    <p:sldLayoutId id="2147484292" r:id="rId8"/>
    <p:sldLayoutId id="2147484293" r:id="rId9"/>
    <p:sldLayoutId id="2147484294" r:id="rId10"/>
    <p:sldLayoutId id="21474842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362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7" r:id="rId1"/>
    <p:sldLayoutId id="2147484298" r:id="rId2"/>
    <p:sldLayoutId id="2147484299" r:id="rId3"/>
    <p:sldLayoutId id="2147484300" r:id="rId4"/>
    <p:sldLayoutId id="2147484301" r:id="rId5"/>
    <p:sldLayoutId id="2147484302" r:id="rId6"/>
    <p:sldLayoutId id="2147484303" r:id="rId7"/>
    <p:sldLayoutId id="2147484304" r:id="rId8"/>
    <p:sldLayoutId id="2147484305" r:id="rId9"/>
    <p:sldLayoutId id="2147484306" r:id="rId10"/>
    <p:sldLayoutId id="21474843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393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656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928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83E86-5F51-41A4-862F-7AAFCB38BC8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29.8.2016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BEEF8-E35B-4AAE-8481-92F922A7C06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24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6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2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3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5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7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8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9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9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0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2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3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4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5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6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8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9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0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6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2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7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3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4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5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6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7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9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50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culture@plovdiv.b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0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5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52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53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54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55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74" b="18132"/>
          <a:stretch>
            <a:fillRect/>
          </a:stretch>
        </p:blipFill>
        <p:spPr bwMode="auto">
          <a:xfrm>
            <a:off x="0" y="1899822"/>
            <a:ext cx="9144000" cy="4265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332259"/>
            <a:ext cx="1668463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33"/>
          <p:cNvSpPr>
            <a:spLocks noChangeArrowheads="1"/>
          </p:cNvSpPr>
          <p:nvPr/>
        </p:nvSpPr>
        <p:spPr bwMode="auto">
          <a:xfrm>
            <a:off x="0" y="1772816"/>
            <a:ext cx="9144000" cy="18200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41000">
                <a:schemeClr val="accent1">
                  <a:shade val="67500"/>
                  <a:satMod val="115000"/>
                  <a:lumMod val="98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txBody>
          <a:bodyPr lIns="91431" tIns="45715" rIns="91431" bIns="45715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bg-BG" altLang="bg-BG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14" name="Rectangle 33"/>
          <p:cNvSpPr>
            <a:spLocks noChangeArrowheads="1"/>
          </p:cNvSpPr>
          <p:nvPr/>
        </p:nvSpPr>
        <p:spPr bwMode="auto">
          <a:xfrm>
            <a:off x="0" y="6105676"/>
            <a:ext cx="9148762" cy="203644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0"/>
                </a:schemeClr>
              </a:gs>
              <a:gs pos="41000">
                <a:schemeClr val="accent1">
                  <a:shade val="67500"/>
                  <a:satMod val="115000"/>
                  <a:lumMod val="98000"/>
                </a:schemeClr>
              </a:gs>
              <a:gs pos="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txBody>
          <a:bodyPr lIns="91431" tIns="45715" rIns="91431" bIns="45715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bg-BG" altLang="bg-BG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8" name="Заглавие 1"/>
          <p:cNvSpPr>
            <a:spLocks noGrp="1"/>
          </p:cNvSpPr>
          <p:nvPr>
            <p:ph type="title"/>
          </p:nvPr>
        </p:nvSpPr>
        <p:spPr>
          <a:xfrm>
            <a:off x="2123728" y="404664"/>
            <a:ext cx="6408712" cy="1080120"/>
          </a:xfrm>
        </p:spPr>
        <p:txBody>
          <a:bodyPr>
            <a:noAutofit/>
          </a:bodyPr>
          <a:lstStyle/>
          <a:p>
            <a:pPr>
              <a:spcBef>
                <a:spcPct val="10000"/>
              </a:spcBef>
            </a:pPr>
            <a:r>
              <a:rPr lang="en-US" sz="1800" b="1" dirty="0" smtClean="0">
                <a:solidFill>
                  <a:schemeClr val="tx2"/>
                </a:solidFill>
                <a:latin typeface="Century Gothic" pitchFamily="34" charset="0"/>
              </a:rPr>
              <a:t/>
            </a:r>
            <a:br>
              <a:rPr lang="en-US" sz="1800" b="1" dirty="0" smtClean="0">
                <a:solidFill>
                  <a:schemeClr val="tx2"/>
                </a:solidFill>
                <a:latin typeface="Century Gothic" pitchFamily="34" charset="0"/>
              </a:rPr>
            </a:br>
            <a:r>
              <a:rPr lang="bg-BG" sz="1800" b="1" dirty="0" smtClean="0">
                <a:solidFill>
                  <a:schemeClr val="tx2"/>
                </a:solidFill>
                <a:latin typeface="Century Gothic" pitchFamily="34" charset="0"/>
              </a:rPr>
              <a:t>НАРЕДБА </a:t>
            </a:r>
            <a:r>
              <a:rPr lang="bg-BG" sz="1800" b="1" dirty="0">
                <a:solidFill>
                  <a:schemeClr val="tx2"/>
                </a:solidFill>
                <a:latin typeface="Century Gothic" pitchFamily="34" charset="0"/>
              </a:rPr>
              <a:t>ЗА РЕДА И УСЛОВИЯТА ЗА ФИНАНСИРАНЕ НА ИНИЦИАТИВИ В СФЕРАТА НА КУЛТУРАТА, ЧАСТ ОТ КАЛЕНДАРА НА КУЛТУРНИТЕ СЪБИТИЯ </a:t>
            </a:r>
            <a:r>
              <a:rPr lang="en-US" sz="1800" b="1" dirty="0" smtClean="0">
                <a:solidFill>
                  <a:schemeClr val="tx2"/>
                </a:solidFill>
                <a:latin typeface="Century Gothic" pitchFamily="34" charset="0"/>
              </a:rPr>
              <a:t/>
            </a:r>
            <a:br>
              <a:rPr lang="en-US" sz="1800" b="1" dirty="0" smtClean="0">
                <a:solidFill>
                  <a:schemeClr val="tx2"/>
                </a:solidFill>
                <a:latin typeface="Century Gothic" pitchFamily="34" charset="0"/>
              </a:rPr>
            </a:br>
            <a:r>
              <a:rPr lang="bg-BG" sz="1800" b="1" dirty="0" smtClean="0">
                <a:solidFill>
                  <a:schemeClr val="tx2"/>
                </a:solidFill>
                <a:latin typeface="Century Gothic" pitchFamily="34" charset="0"/>
              </a:rPr>
              <a:t>НА </a:t>
            </a:r>
            <a:r>
              <a:rPr lang="bg-BG" sz="1800" b="1" dirty="0">
                <a:solidFill>
                  <a:schemeClr val="tx2"/>
                </a:solidFill>
                <a:latin typeface="Century Gothic" pitchFamily="34" charset="0"/>
              </a:rPr>
              <a:t>ОБЩИНА ПЛОВДИВ</a:t>
            </a:r>
            <a:r>
              <a:rPr lang="bg-BG" sz="1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bg-BG" sz="1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bg-BG" sz="1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788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3"/>
          <p:cNvSpPr>
            <a:spLocks noChangeArrowheads="1"/>
          </p:cNvSpPr>
          <p:nvPr/>
        </p:nvSpPr>
        <p:spPr bwMode="auto">
          <a:xfrm>
            <a:off x="4762" y="0"/>
            <a:ext cx="9144000" cy="69269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41000">
                <a:schemeClr val="accent1">
                  <a:shade val="67500"/>
                  <a:satMod val="115000"/>
                  <a:lumMod val="98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txBody>
          <a:bodyPr lIns="91431" tIns="45715" rIns="91431" bIns="45715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bg-BG" altLang="bg-BG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11" name="Заглавие 1"/>
          <p:cNvSpPr txBox="1">
            <a:spLocks/>
          </p:cNvSpPr>
          <p:nvPr/>
        </p:nvSpPr>
        <p:spPr>
          <a:xfrm>
            <a:off x="609600" y="260648"/>
            <a:ext cx="822960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800" b="1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1800" dirty="0" smtClean="0"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endParaRPr lang="bg-BG" sz="1800" b="1" dirty="0"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Заглавие 2"/>
          <p:cNvSpPr txBox="1">
            <a:spLocks/>
          </p:cNvSpPr>
          <p:nvPr/>
        </p:nvSpPr>
        <p:spPr>
          <a:xfrm>
            <a:off x="583571" y="4437112"/>
            <a:ext cx="8229600" cy="5779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bg-BG" sz="1800" b="1" u="sng" dirty="0" smtClean="0"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r>
              <a:rPr lang="bg-BG" sz="1800" b="1" u="sng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/>
            </a:r>
            <a:br>
              <a:rPr lang="bg-BG" sz="1800" b="1" u="sng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endParaRPr lang="bg-BG" sz="1800" u="sng" dirty="0"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15816" y="161682"/>
            <a:ext cx="3308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НЕОБХОДИМИ ДОКУМЕНТИ</a:t>
            </a:r>
            <a:endParaRPr lang="bg-BG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2" name="Заглавие 1"/>
          <p:cNvSpPr txBox="1">
            <a:spLocks/>
          </p:cNvSpPr>
          <p:nvPr/>
        </p:nvSpPr>
        <p:spPr>
          <a:xfrm>
            <a:off x="467544" y="764704"/>
            <a:ext cx="8229600" cy="6924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solidFill>
                  <a:srgbClr val="4F81BD">
                    <a:lumMod val="50000"/>
                  </a:srgbClr>
                </a:solidFill>
              </a:rPr>
              <a:t/>
            </a:r>
            <a:br>
              <a:rPr lang="en-US" sz="1800" b="1" dirty="0" smtClean="0">
                <a:solidFill>
                  <a:srgbClr val="4F81BD">
                    <a:lumMod val="50000"/>
                  </a:srgbClr>
                </a:solidFill>
              </a:rPr>
            </a:br>
            <a:r>
              <a:rPr lang="bg-BG" sz="1800" b="1" u="sng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Компонент 1  </a:t>
            </a:r>
            <a:r>
              <a:rPr lang="bg-BG" sz="1800" b="1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/>
            </a:r>
            <a:br>
              <a:rPr lang="bg-BG" sz="1800" b="1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bg-BG" sz="1800" b="1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„Фестивали и значими събития“</a:t>
            </a:r>
            <a:r>
              <a:rPr lang="bg-BG" sz="1800" dirty="0" smtClean="0">
                <a:solidFill>
                  <a:srgbClr val="4F81BD">
                    <a:lumMod val="50000"/>
                  </a:srgbClr>
                </a:solidFill>
              </a:rPr>
              <a:t/>
            </a:r>
            <a:br>
              <a:rPr lang="bg-BG" sz="1800" dirty="0" smtClean="0">
                <a:solidFill>
                  <a:srgbClr val="4F81BD">
                    <a:lumMod val="50000"/>
                  </a:srgbClr>
                </a:solidFill>
              </a:rPr>
            </a:br>
            <a:endParaRPr lang="bg-BG" sz="1800" b="1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13" name="Rectangle 33"/>
          <p:cNvSpPr>
            <a:spLocks noChangeArrowheads="1"/>
          </p:cNvSpPr>
          <p:nvPr/>
        </p:nvSpPr>
        <p:spPr bwMode="auto">
          <a:xfrm>
            <a:off x="4762" y="6547656"/>
            <a:ext cx="9153524" cy="310344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0"/>
                </a:schemeClr>
              </a:gs>
              <a:gs pos="41000">
                <a:schemeClr val="accent1">
                  <a:shade val="67500"/>
                  <a:satMod val="115000"/>
                  <a:lumMod val="98000"/>
                </a:schemeClr>
              </a:gs>
              <a:gs pos="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txBody>
          <a:bodyPr lIns="91431" tIns="45715" rIns="91431" bIns="45715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bg-BG" altLang="bg-BG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6285"/>
            <a:ext cx="9144000" cy="493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991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3"/>
          <p:cNvSpPr>
            <a:spLocks noChangeArrowheads="1"/>
          </p:cNvSpPr>
          <p:nvPr/>
        </p:nvSpPr>
        <p:spPr bwMode="auto">
          <a:xfrm>
            <a:off x="4762" y="0"/>
            <a:ext cx="9144000" cy="69269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41000">
                <a:schemeClr val="accent1">
                  <a:shade val="67500"/>
                  <a:satMod val="115000"/>
                  <a:lumMod val="98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txBody>
          <a:bodyPr lIns="91431" tIns="45715" rIns="91431" bIns="45715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bg-BG" altLang="bg-BG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11" name="Заглавие 1"/>
          <p:cNvSpPr txBox="1">
            <a:spLocks/>
          </p:cNvSpPr>
          <p:nvPr/>
        </p:nvSpPr>
        <p:spPr>
          <a:xfrm>
            <a:off x="609600" y="260648"/>
            <a:ext cx="822960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800" b="1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1800" dirty="0" smtClean="0"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endParaRPr lang="bg-BG" sz="1800" b="1" dirty="0"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Заглавие 2"/>
          <p:cNvSpPr txBox="1">
            <a:spLocks/>
          </p:cNvSpPr>
          <p:nvPr/>
        </p:nvSpPr>
        <p:spPr>
          <a:xfrm>
            <a:off x="583571" y="4437112"/>
            <a:ext cx="8229600" cy="5779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bg-BG" sz="1800" b="1" u="sng" dirty="0" smtClean="0"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r>
              <a:rPr lang="bg-BG" sz="1800" b="1" u="sng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/>
            </a:r>
            <a:br>
              <a:rPr lang="bg-BG" sz="1800" b="1" u="sng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endParaRPr lang="bg-BG" sz="1800" u="sng" dirty="0"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15816" y="161682"/>
            <a:ext cx="3308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НЕОБХОДИМИ ДОКУМЕНТИ</a:t>
            </a:r>
            <a:endParaRPr lang="bg-BG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2" name="Заглавие 1"/>
          <p:cNvSpPr txBox="1">
            <a:spLocks/>
          </p:cNvSpPr>
          <p:nvPr/>
        </p:nvSpPr>
        <p:spPr>
          <a:xfrm>
            <a:off x="467544" y="648337"/>
            <a:ext cx="8229600" cy="6924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solidFill>
                  <a:srgbClr val="4F81BD">
                    <a:lumMod val="50000"/>
                  </a:srgbClr>
                </a:solidFill>
              </a:rPr>
              <a:t/>
            </a:r>
            <a:br>
              <a:rPr lang="en-US" sz="1800" b="1" dirty="0" smtClean="0">
                <a:solidFill>
                  <a:srgbClr val="4F81BD">
                    <a:lumMod val="50000"/>
                  </a:srgbClr>
                </a:solidFill>
              </a:rPr>
            </a:br>
            <a:r>
              <a:rPr lang="bg-BG" sz="1800" b="1" u="sng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Компонент 1  </a:t>
            </a:r>
            <a:r>
              <a:rPr lang="bg-BG" sz="1800" b="1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/>
            </a:r>
            <a:br>
              <a:rPr lang="bg-BG" sz="1800" b="1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bg-BG" sz="1800" b="1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„Фестивали и значими събития“</a:t>
            </a:r>
            <a:r>
              <a:rPr lang="bg-BG" sz="1800" dirty="0" smtClean="0">
                <a:solidFill>
                  <a:srgbClr val="4F81BD">
                    <a:lumMod val="50000"/>
                  </a:srgbClr>
                </a:solidFill>
              </a:rPr>
              <a:t/>
            </a:r>
            <a:br>
              <a:rPr lang="bg-BG" sz="1800" dirty="0" smtClean="0">
                <a:solidFill>
                  <a:srgbClr val="4F81BD">
                    <a:lumMod val="50000"/>
                  </a:srgbClr>
                </a:solidFill>
              </a:rPr>
            </a:br>
            <a:endParaRPr lang="bg-BG" sz="1800" b="1" dirty="0">
              <a:solidFill>
                <a:srgbClr val="4F81BD">
                  <a:lumMod val="50000"/>
                </a:srgbClr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401819" y="1315819"/>
            <a:ext cx="4320482" cy="5482717"/>
            <a:chOff x="2195735" y="1315819"/>
            <a:chExt cx="4320482" cy="548271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5737" y="1315819"/>
              <a:ext cx="4320480" cy="2545229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5735" y="3861048"/>
              <a:ext cx="4320481" cy="29374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5061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3"/>
          <p:cNvSpPr>
            <a:spLocks noChangeArrowheads="1"/>
          </p:cNvSpPr>
          <p:nvPr/>
        </p:nvSpPr>
        <p:spPr bwMode="auto">
          <a:xfrm>
            <a:off x="4762" y="0"/>
            <a:ext cx="9144000" cy="69269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41000">
                <a:schemeClr val="accent1">
                  <a:shade val="67500"/>
                  <a:satMod val="115000"/>
                  <a:lumMod val="98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txBody>
          <a:bodyPr lIns="91431" tIns="45715" rIns="91431" bIns="45715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bg-BG" altLang="bg-BG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11" name="Заглавие 1"/>
          <p:cNvSpPr txBox="1">
            <a:spLocks/>
          </p:cNvSpPr>
          <p:nvPr/>
        </p:nvSpPr>
        <p:spPr>
          <a:xfrm>
            <a:off x="609600" y="260648"/>
            <a:ext cx="822960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800" b="1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1800" dirty="0" smtClean="0"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endParaRPr lang="bg-BG" sz="1800" b="1" dirty="0"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Заглавие 2"/>
          <p:cNvSpPr txBox="1">
            <a:spLocks/>
          </p:cNvSpPr>
          <p:nvPr/>
        </p:nvSpPr>
        <p:spPr>
          <a:xfrm>
            <a:off x="583571" y="4437112"/>
            <a:ext cx="8229600" cy="5779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bg-BG" sz="1800" b="1" u="sng" dirty="0" smtClean="0"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r>
              <a:rPr lang="bg-BG" sz="1800" b="1" u="sng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/>
            </a:r>
            <a:br>
              <a:rPr lang="bg-BG" sz="1800" b="1" u="sng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endParaRPr lang="bg-BG" sz="1800" u="sng" dirty="0"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15816" y="161682"/>
            <a:ext cx="3308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НЕОБХОДИМИ ДОКУМЕНТИ</a:t>
            </a:r>
            <a:endParaRPr lang="bg-BG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2" name="Заглавие 1"/>
          <p:cNvSpPr txBox="1">
            <a:spLocks/>
          </p:cNvSpPr>
          <p:nvPr/>
        </p:nvSpPr>
        <p:spPr>
          <a:xfrm>
            <a:off x="607774" y="648337"/>
            <a:ext cx="8229600" cy="6924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solidFill>
                  <a:srgbClr val="4F81BD">
                    <a:lumMod val="50000"/>
                  </a:srgbClr>
                </a:solidFill>
              </a:rPr>
              <a:t/>
            </a:r>
            <a:br>
              <a:rPr lang="en-US" sz="1800" b="1" dirty="0" smtClean="0">
                <a:solidFill>
                  <a:srgbClr val="4F81BD">
                    <a:lumMod val="50000"/>
                  </a:srgbClr>
                </a:solidFill>
              </a:rPr>
            </a:br>
            <a:r>
              <a:rPr lang="bg-BG" sz="1800" b="1" u="sng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Компонент 1  </a:t>
            </a:r>
            <a:r>
              <a:rPr lang="bg-BG" sz="1800" b="1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/>
            </a:r>
            <a:br>
              <a:rPr lang="bg-BG" sz="1800" b="1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bg-BG" sz="1800" b="1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„Фестивали и значими събития“</a:t>
            </a:r>
            <a:r>
              <a:rPr lang="bg-BG" sz="1800" dirty="0" smtClean="0">
                <a:solidFill>
                  <a:srgbClr val="4F81BD">
                    <a:lumMod val="50000"/>
                  </a:srgbClr>
                </a:solidFill>
              </a:rPr>
              <a:t/>
            </a:r>
            <a:br>
              <a:rPr lang="bg-BG" sz="1800" dirty="0" smtClean="0">
                <a:solidFill>
                  <a:srgbClr val="4F81BD">
                    <a:lumMod val="50000"/>
                  </a:srgbClr>
                </a:solidFill>
              </a:rPr>
            </a:br>
            <a:endParaRPr lang="bg-BG" sz="1800" b="1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7536" y="1268760"/>
            <a:ext cx="80254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bg-BG" sz="1200" dirty="0">
                <a:solidFill>
                  <a:prstClr val="black"/>
                </a:solidFill>
                <a:latin typeface="Century Gothic" pitchFamily="34" charset="0"/>
              </a:rPr>
              <a:t>Попълнени декларации по образец  </a:t>
            </a:r>
            <a:r>
              <a:rPr lang="en-US" sz="1200" dirty="0" smtClean="0">
                <a:solidFill>
                  <a:prstClr val="black"/>
                </a:solidFill>
                <a:latin typeface="Century Gothic" pitchFamily="34" charset="0"/>
              </a:rPr>
              <a:t>- </a:t>
            </a:r>
            <a:r>
              <a:rPr lang="bg-BG" sz="1200" b="1" dirty="0" smtClean="0">
                <a:solidFill>
                  <a:srgbClr val="1F497D"/>
                </a:solidFill>
                <a:latin typeface="Century Gothic" pitchFamily="34" charset="0"/>
              </a:rPr>
              <a:t>Приложение </a:t>
            </a:r>
            <a:r>
              <a:rPr lang="bg-BG" sz="1200" b="1" dirty="0">
                <a:solidFill>
                  <a:srgbClr val="1F497D"/>
                </a:solidFill>
                <a:latin typeface="Century Gothic" pitchFamily="34" charset="0"/>
              </a:rPr>
              <a:t>№ 5</a:t>
            </a:r>
            <a:r>
              <a:rPr lang="bg-BG" sz="1200" dirty="0">
                <a:solidFill>
                  <a:prstClr val="black"/>
                </a:solidFill>
                <a:latin typeface="Century Gothic" pitchFamily="34" charset="0"/>
              </a:rPr>
              <a:t> и </a:t>
            </a:r>
            <a:r>
              <a:rPr lang="bg-BG" sz="1200" b="1" dirty="0">
                <a:solidFill>
                  <a:srgbClr val="1F497D"/>
                </a:solidFill>
                <a:latin typeface="Century Gothic" pitchFamily="34" charset="0"/>
              </a:rPr>
              <a:t>Приложение № 6</a:t>
            </a:r>
            <a:r>
              <a:rPr lang="bg-BG" sz="1200" dirty="0">
                <a:solidFill>
                  <a:prstClr val="black"/>
                </a:solidFill>
                <a:latin typeface="Century Gothic" pitchFamily="34" charset="0"/>
              </a:rPr>
              <a:t> – </a:t>
            </a:r>
            <a:endParaRPr lang="en-US" sz="1200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r>
              <a:rPr lang="bg-BG" sz="1200" dirty="0" smtClean="0">
                <a:solidFill>
                  <a:prstClr val="black"/>
                </a:solidFill>
                <a:latin typeface="Century Gothic" pitchFamily="34" charset="0"/>
              </a:rPr>
              <a:t>в </a:t>
            </a:r>
            <a:r>
              <a:rPr lang="bg-BG" sz="1200" dirty="0">
                <a:solidFill>
                  <a:prstClr val="black"/>
                </a:solidFill>
                <a:latin typeface="Century Gothic" pitchFamily="34" charset="0"/>
              </a:rPr>
              <a:t>един екземпляр на хартиен носител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" y="1730425"/>
            <a:ext cx="9144000" cy="512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13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3"/>
          <p:cNvSpPr>
            <a:spLocks noChangeArrowheads="1"/>
          </p:cNvSpPr>
          <p:nvPr/>
        </p:nvSpPr>
        <p:spPr bwMode="auto">
          <a:xfrm>
            <a:off x="4762" y="0"/>
            <a:ext cx="9144000" cy="69269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41000">
                <a:schemeClr val="accent1">
                  <a:shade val="67500"/>
                  <a:satMod val="115000"/>
                  <a:lumMod val="98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txBody>
          <a:bodyPr lIns="91431" tIns="45715" rIns="91431" bIns="45715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bg-BG" altLang="bg-BG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11" name="Заглавие 1"/>
          <p:cNvSpPr txBox="1">
            <a:spLocks/>
          </p:cNvSpPr>
          <p:nvPr/>
        </p:nvSpPr>
        <p:spPr>
          <a:xfrm>
            <a:off x="609600" y="260648"/>
            <a:ext cx="822960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800" b="1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1800" dirty="0" smtClean="0"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endParaRPr lang="bg-BG" sz="1800" b="1" dirty="0"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Заглавие 2"/>
          <p:cNvSpPr txBox="1">
            <a:spLocks/>
          </p:cNvSpPr>
          <p:nvPr/>
        </p:nvSpPr>
        <p:spPr>
          <a:xfrm>
            <a:off x="583571" y="4437112"/>
            <a:ext cx="8229600" cy="5779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bg-BG" sz="1800" b="1" u="sng" dirty="0" smtClean="0"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r>
              <a:rPr lang="bg-BG" sz="1800" b="1" u="sng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/>
            </a:r>
            <a:br>
              <a:rPr lang="bg-BG" sz="1800" b="1" u="sng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endParaRPr lang="bg-BG" sz="1800" u="sng" dirty="0"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15816" y="161682"/>
            <a:ext cx="3308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НЕОБХОДИМИ ДОКУМЕНТИ</a:t>
            </a:r>
            <a:endParaRPr lang="bg-BG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2" name="Заглавие 1"/>
          <p:cNvSpPr txBox="1">
            <a:spLocks/>
          </p:cNvSpPr>
          <p:nvPr/>
        </p:nvSpPr>
        <p:spPr>
          <a:xfrm>
            <a:off x="467544" y="648337"/>
            <a:ext cx="8229600" cy="6924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solidFill>
                  <a:srgbClr val="4F81BD">
                    <a:lumMod val="50000"/>
                  </a:srgbClr>
                </a:solidFill>
              </a:rPr>
              <a:t/>
            </a:r>
            <a:br>
              <a:rPr lang="en-US" sz="1800" b="1" dirty="0" smtClean="0">
                <a:solidFill>
                  <a:srgbClr val="4F81BD">
                    <a:lumMod val="50000"/>
                  </a:srgbClr>
                </a:solidFill>
              </a:rPr>
            </a:br>
            <a:r>
              <a:rPr lang="bg-BG" sz="1800" b="1" u="sng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Компонент 1  </a:t>
            </a:r>
            <a:r>
              <a:rPr lang="bg-BG" sz="1800" b="1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/>
            </a:r>
            <a:br>
              <a:rPr lang="bg-BG" sz="1800" b="1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bg-BG" sz="1800" b="1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„Фестивали и значими събития“</a:t>
            </a:r>
            <a:r>
              <a:rPr lang="bg-BG" sz="1800" dirty="0" smtClean="0">
                <a:solidFill>
                  <a:srgbClr val="4F81BD">
                    <a:lumMod val="50000"/>
                  </a:srgbClr>
                </a:solidFill>
              </a:rPr>
              <a:t/>
            </a:r>
            <a:br>
              <a:rPr lang="bg-BG" sz="1800" dirty="0" smtClean="0">
                <a:solidFill>
                  <a:srgbClr val="4F81BD">
                    <a:lumMod val="50000"/>
                  </a:srgbClr>
                </a:solidFill>
              </a:rPr>
            </a:br>
            <a:endParaRPr lang="bg-BG" sz="1800" b="1" dirty="0">
              <a:solidFill>
                <a:srgbClr val="4F81BD">
                  <a:lumMod val="50000"/>
                </a:srgb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5" y="1340768"/>
            <a:ext cx="9144000" cy="551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60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3"/>
          <p:cNvSpPr>
            <a:spLocks noChangeArrowheads="1"/>
          </p:cNvSpPr>
          <p:nvPr/>
        </p:nvSpPr>
        <p:spPr bwMode="auto">
          <a:xfrm>
            <a:off x="4762" y="0"/>
            <a:ext cx="9144000" cy="69269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41000">
                <a:schemeClr val="accent1">
                  <a:shade val="67500"/>
                  <a:satMod val="115000"/>
                  <a:lumMod val="98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txBody>
          <a:bodyPr lIns="91431" tIns="45715" rIns="91431" bIns="45715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bg-BG" altLang="bg-BG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11" name="Заглавие 1"/>
          <p:cNvSpPr txBox="1">
            <a:spLocks/>
          </p:cNvSpPr>
          <p:nvPr/>
        </p:nvSpPr>
        <p:spPr>
          <a:xfrm>
            <a:off x="609600" y="260648"/>
            <a:ext cx="822960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800" b="1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1800" dirty="0" smtClean="0"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endParaRPr lang="bg-BG" sz="1800" b="1" dirty="0"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Заглавие 2"/>
          <p:cNvSpPr txBox="1">
            <a:spLocks/>
          </p:cNvSpPr>
          <p:nvPr/>
        </p:nvSpPr>
        <p:spPr>
          <a:xfrm>
            <a:off x="583571" y="4437112"/>
            <a:ext cx="8229600" cy="5779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bg-BG" sz="1800" b="1" u="sng" dirty="0" smtClean="0"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r>
              <a:rPr lang="bg-BG" sz="1800" b="1" u="sng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/>
            </a:r>
            <a:br>
              <a:rPr lang="bg-BG" sz="1800" b="1" u="sng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endParaRPr lang="bg-BG" sz="1800" u="sng" dirty="0"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15816" y="161682"/>
            <a:ext cx="3308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НЕОБХОДИМИ ДОКУМЕНТИ</a:t>
            </a:r>
            <a:endParaRPr lang="bg-BG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2" name="Заглавие 1"/>
          <p:cNvSpPr txBox="1">
            <a:spLocks/>
          </p:cNvSpPr>
          <p:nvPr/>
        </p:nvSpPr>
        <p:spPr>
          <a:xfrm>
            <a:off x="467544" y="836712"/>
            <a:ext cx="8229600" cy="6924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solidFill>
                  <a:srgbClr val="4F81BD">
                    <a:lumMod val="50000"/>
                  </a:srgbClr>
                </a:solidFill>
              </a:rPr>
              <a:t/>
            </a:r>
            <a:br>
              <a:rPr lang="en-US" sz="1800" b="1" dirty="0" smtClean="0">
                <a:solidFill>
                  <a:srgbClr val="4F81BD">
                    <a:lumMod val="50000"/>
                  </a:srgbClr>
                </a:solidFill>
              </a:rPr>
            </a:br>
            <a:r>
              <a:rPr lang="bg-BG" sz="1800" b="1" u="sng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Компонент 1  </a:t>
            </a:r>
            <a:r>
              <a:rPr lang="bg-BG" sz="1800" b="1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/>
            </a:r>
            <a:br>
              <a:rPr lang="bg-BG" sz="1800" b="1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bg-BG" sz="1800" b="1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„Фестивали и значими събития“</a:t>
            </a:r>
            <a:r>
              <a:rPr lang="bg-BG" sz="1800" dirty="0" smtClean="0">
                <a:solidFill>
                  <a:srgbClr val="4F81BD">
                    <a:lumMod val="50000"/>
                  </a:srgbClr>
                </a:solidFill>
              </a:rPr>
              <a:t/>
            </a:r>
            <a:br>
              <a:rPr lang="bg-BG" sz="1800" dirty="0" smtClean="0">
                <a:solidFill>
                  <a:srgbClr val="4F81BD">
                    <a:lumMod val="50000"/>
                  </a:srgbClr>
                </a:solidFill>
              </a:rPr>
            </a:br>
            <a:endParaRPr lang="bg-BG" sz="1800" b="1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1521" y="2060848"/>
            <a:ext cx="757750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Документ за собственост на обекта за провеждане на събитието или друг документ, доказващ съгласие на собственика за провеждане на събитието /ако е приложимо/ – в един екземпляр на хартиен носител. </a:t>
            </a:r>
          </a:p>
          <a:p>
            <a:pPr algn="just"/>
            <a:endParaRPr lang="bg-BG" sz="1400" dirty="0">
              <a:solidFill>
                <a:prstClr val="black"/>
              </a:solidFill>
              <a:latin typeface="Century Gothic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Нотариално заверено пълномощно – в случай, че предложението за участие не се подава от законен представител на кандидата.</a:t>
            </a:r>
          </a:p>
          <a:p>
            <a:pPr algn="just"/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 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По преценка на кандидатстващите - допълнителни материали, декларации за партньорство, подкрепителни писма, отзиви в медиите, рекламни материали и др</a:t>
            </a:r>
            <a:r>
              <a:rPr lang="bg-BG" sz="1400" dirty="0" smtClean="0">
                <a:solidFill>
                  <a:prstClr val="black"/>
                </a:solidFill>
                <a:latin typeface="Century Gothic" pitchFamily="34" charset="0"/>
              </a:rPr>
              <a:t>.</a:t>
            </a: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 </a:t>
            </a:r>
          </a:p>
          <a:p>
            <a:pPr algn="just"/>
            <a:endParaRPr lang="bg-BG" sz="1400" dirty="0">
              <a:solidFill>
                <a:prstClr val="black"/>
              </a:solidFill>
              <a:latin typeface="Century Gothic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При подаване на документи по електронен път, всички документи се попълват  в един екземпляр. </a:t>
            </a:r>
          </a:p>
          <a:p>
            <a:pPr algn="just"/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Подадените документи не подлежат на връщане</a:t>
            </a:r>
            <a:r>
              <a:rPr lang="en-US" sz="1400" dirty="0">
                <a:solidFill>
                  <a:prstClr val="black"/>
                </a:solidFill>
                <a:latin typeface="Century Gothic" pitchFamily="34" charset="0"/>
              </a:rPr>
              <a:t>.</a:t>
            </a:r>
            <a:endParaRPr lang="bg-BG" sz="1400" dirty="0">
              <a:solidFill>
                <a:prstClr val="black"/>
              </a:solidFill>
              <a:latin typeface="Century Gothic" pitchFamily="34" charset="0"/>
            </a:endParaRPr>
          </a:p>
        </p:txBody>
      </p:sp>
      <p:sp>
        <p:nvSpPr>
          <p:cNvPr id="9" name="Rectangle 33"/>
          <p:cNvSpPr>
            <a:spLocks noChangeArrowheads="1"/>
          </p:cNvSpPr>
          <p:nvPr/>
        </p:nvSpPr>
        <p:spPr bwMode="auto">
          <a:xfrm>
            <a:off x="4762" y="6547656"/>
            <a:ext cx="9153524" cy="310344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0"/>
                </a:schemeClr>
              </a:gs>
              <a:gs pos="41000">
                <a:schemeClr val="accent1">
                  <a:shade val="67500"/>
                  <a:satMod val="115000"/>
                  <a:lumMod val="98000"/>
                </a:schemeClr>
              </a:gs>
              <a:gs pos="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txBody>
          <a:bodyPr lIns="91431" tIns="45715" rIns="91431" bIns="45715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bg-BG" altLang="bg-BG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36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3"/>
          <p:cNvSpPr>
            <a:spLocks noChangeArrowheads="1"/>
          </p:cNvSpPr>
          <p:nvPr/>
        </p:nvSpPr>
        <p:spPr bwMode="auto">
          <a:xfrm>
            <a:off x="4762" y="0"/>
            <a:ext cx="9144000" cy="69269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41000">
                <a:schemeClr val="accent1">
                  <a:shade val="67500"/>
                  <a:satMod val="115000"/>
                  <a:lumMod val="98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txBody>
          <a:bodyPr lIns="91431" tIns="45715" rIns="91431" bIns="45715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bg-BG" altLang="bg-BG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11" name="Заглавие 1"/>
          <p:cNvSpPr txBox="1">
            <a:spLocks/>
          </p:cNvSpPr>
          <p:nvPr/>
        </p:nvSpPr>
        <p:spPr>
          <a:xfrm>
            <a:off x="609600" y="260648"/>
            <a:ext cx="822960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1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СПЕЦИФИЧНИ </a:t>
            </a:r>
            <a:r>
              <a:rPr lang="bg-BG" sz="1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ИЗИСКВАНИЯ</a:t>
            </a:r>
          </a:p>
          <a:p>
            <a:endParaRPr lang="bg-BG" sz="1800" b="1" dirty="0"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Заглавие 2"/>
          <p:cNvSpPr>
            <a:spLocks noGrp="1"/>
          </p:cNvSpPr>
          <p:nvPr>
            <p:ph type="title"/>
          </p:nvPr>
        </p:nvSpPr>
        <p:spPr>
          <a:xfrm>
            <a:off x="461962" y="980728"/>
            <a:ext cx="8229600" cy="577901"/>
          </a:xfrm>
        </p:spPr>
        <p:txBody>
          <a:bodyPr>
            <a:normAutofit fontScale="90000"/>
          </a:bodyPr>
          <a:lstStyle/>
          <a:p>
            <a:r>
              <a:rPr lang="bg-BG" sz="2000" b="1" u="sng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/>
            </a:r>
            <a:br>
              <a:rPr lang="bg-BG" sz="2000" b="1" u="sng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</a:br>
            <a:r>
              <a:rPr lang="bg-BG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/>
            </a:r>
            <a:br>
              <a:rPr lang="bg-BG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endParaRPr lang="bg-BG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23354" y="836712"/>
            <a:ext cx="7706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b="1" u="sng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Компонент 1  </a:t>
            </a:r>
            <a:endParaRPr lang="bg-BG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/>
            <a:r>
              <a:rPr lang="bg-BG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„Фестивали и значими събития</a:t>
            </a:r>
            <a:r>
              <a:rPr lang="bg-BG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“</a:t>
            </a:r>
            <a:endParaRPr lang="bg-BG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" name="Rectangle 33"/>
          <p:cNvSpPr>
            <a:spLocks noChangeArrowheads="1"/>
          </p:cNvSpPr>
          <p:nvPr/>
        </p:nvSpPr>
        <p:spPr bwMode="auto">
          <a:xfrm>
            <a:off x="415" y="6551509"/>
            <a:ext cx="9153524" cy="310344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0"/>
                </a:schemeClr>
              </a:gs>
              <a:gs pos="41000">
                <a:schemeClr val="accent1">
                  <a:shade val="67500"/>
                  <a:satMod val="115000"/>
                  <a:lumMod val="98000"/>
                </a:schemeClr>
              </a:gs>
              <a:gs pos="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txBody>
          <a:bodyPr lIns="91431" tIns="45715" rIns="91431" bIns="45715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bg-BG" altLang="bg-BG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47567" y="1556792"/>
            <a:ext cx="748883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Конкурсното предложение да е представено в </a:t>
            </a:r>
            <a:r>
              <a:rPr lang="bg-BG" sz="1400" dirty="0" smtClean="0">
                <a:solidFill>
                  <a:prstClr val="black"/>
                </a:solidFill>
                <a:latin typeface="Century Gothic" pitchFamily="34" charset="0"/>
              </a:rPr>
              <a:t>срок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bg-BG" sz="1400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bg-BG" sz="1400" dirty="0" smtClean="0">
                <a:solidFill>
                  <a:prstClr val="black"/>
                </a:solidFill>
                <a:latin typeface="Century Gothic" pitchFamily="34" charset="0"/>
              </a:rPr>
              <a:t>Да </a:t>
            </a: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е подаден пълният набор коректно попълнени документи </a:t>
            </a:r>
            <a:endParaRPr lang="bg-BG" sz="1400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endParaRPr lang="bg-BG" sz="1400" dirty="0">
              <a:solidFill>
                <a:prstClr val="black"/>
              </a:solidFill>
              <a:latin typeface="Century Gothic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Да имат осигурени не по-малко от </a:t>
            </a:r>
            <a:r>
              <a:rPr lang="bg-BG" sz="1400" b="1" dirty="0">
                <a:solidFill>
                  <a:srgbClr val="1F497D"/>
                </a:solidFill>
                <a:latin typeface="Century Gothic" pitchFamily="34" charset="0"/>
              </a:rPr>
              <a:t>30% собствено финансиране</a:t>
            </a:r>
            <a:r>
              <a:rPr lang="bg-BG" sz="1400" dirty="0">
                <a:solidFill>
                  <a:srgbClr val="1F497D"/>
                </a:solidFill>
                <a:latin typeface="Century Gothic" pitchFamily="34" charset="0"/>
              </a:rPr>
              <a:t> </a:t>
            </a: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от общия бюджет на </a:t>
            </a:r>
            <a:r>
              <a:rPr lang="bg-BG" sz="1400" dirty="0" smtClean="0">
                <a:solidFill>
                  <a:prstClr val="black"/>
                </a:solidFill>
                <a:latin typeface="Century Gothic" pitchFamily="34" charset="0"/>
              </a:rPr>
              <a:t>предложението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bg-BG" sz="1400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bg-BG" sz="1400" dirty="0" smtClean="0">
                <a:solidFill>
                  <a:prstClr val="black"/>
                </a:solidFill>
                <a:latin typeface="Century Gothic" pitchFamily="34" charset="0"/>
              </a:rPr>
              <a:t>Проектът </a:t>
            </a: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да не е получил финансиране с общински средства по друга линия или от общинска фондация „Пловдив 2019</a:t>
            </a:r>
            <a:r>
              <a:rPr lang="bg-BG" sz="1400" dirty="0" smtClean="0">
                <a:solidFill>
                  <a:prstClr val="black"/>
                </a:solidFill>
                <a:latin typeface="Century Gothic" pitchFamily="34" charset="0"/>
              </a:rPr>
              <a:t>“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bg-BG" sz="1400" dirty="0">
              <a:solidFill>
                <a:prstClr val="black"/>
              </a:solidFill>
              <a:latin typeface="Century Gothic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Чрез проекта да не се цели придобиване на авторски произведения в областта на изобразителното изкуство, музиката и литературата и др</a:t>
            </a:r>
            <a:r>
              <a:rPr lang="bg-BG" sz="1400" dirty="0" smtClean="0">
                <a:solidFill>
                  <a:prstClr val="black"/>
                </a:solidFill>
                <a:latin typeface="Century Gothic" pitchFamily="34" charset="0"/>
              </a:rPr>
              <a:t>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bg-BG" sz="1400" dirty="0">
              <a:solidFill>
                <a:prstClr val="black"/>
              </a:solidFill>
              <a:latin typeface="Century Gothic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Проектът да се реализира в </a:t>
            </a:r>
            <a:r>
              <a:rPr lang="bg-BG" sz="1400" dirty="0" smtClean="0">
                <a:solidFill>
                  <a:prstClr val="black"/>
                </a:solidFill>
                <a:latin typeface="Century Gothic" pitchFamily="34" charset="0"/>
              </a:rPr>
              <a:t>Пловдив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bg-BG" sz="1400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Комисията има право да прави редукция на </a:t>
            </a:r>
            <a:r>
              <a:rPr lang="bg-BG" sz="1400" dirty="0" smtClean="0">
                <a:solidFill>
                  <a:prstClr val="black"/>
                </a:solidFill>
                <a:latin typeface="Century Gothic" pitchFamily="34" charset="0"/>
              </a:rPr>
              <a:t>бюджета</a:t>
            </a:r>
          </a:p>
          <a:p>
            <a:pPr marL="285750" indent="-285750">
              <a:buFont typeface="Arial" pitchFamily="34" charset="0"/>
              <a:buChar char="•"/>
            </a:pPr>
            <a:endParaRPr lang="bg-BG" sz="1400" dirty="0">
              <a:solidFill>
                <a:prstClr val="black"/>
              </a:solidFill>
              <a:latin typeface="Century Gothic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При редукция на бюджета, кандидатът е длъжен в </a:t>
            </a:r>
            <a:r>
              <a:rPr lang="bg-BG" sz="1400" b="1" dirty="0">
                <a:solidFill>
                  <a:srgbClr val="1F497D"/>
                </a:solidFill>
                <a:latin typeface="Century Gothic" pitchFamily="34" charset="0"/>
              </a:rPr>
              <a:t>двуседмичен срок</a:t>
            </a:r>
            <a:r>
              <a:rPr lang="bg-BG" sz="1400" dirty="0">
                <a:solidFill>
                  <a:srgbClr val="1F497D"/>
                </a:solidFill>
                <a:latin typeface="Century Gothic" pitchFamily="34" charset="0"/>
              </a:rPr>
              <a:t> </a:t>
            </a:r>
            <a:r>
              <a:rPr lang="bg-BG" sz="1400" dirty="0" smtClean="0">
                <a:solidFill>
                  <a:srgbClr val="1F497D"/>
                </a:solidFill>
                <a:latin typeface="Century Gothic" pitchFamily="34" charset="0"/>
              </a:rPr>
              <a:t> </a:t>
            </a:r>
            <a:r>
              <a:rPr lang="bg-BG" sz="1400" dirty="0" smtClean="0">
                <a:solidFill>
                  <a:prstClr val="black"/>
                </a:solidFill>
                <a:latin typeface="Century Gothic" pitchFamily="34" charset="0"/>
              </a:rPr>
              <a:t>след </a:t>
            </a: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публичното оповестяване на класирането на сайта на Община Пловдив </a:t>
            </a:r>
            <a:r>
              <a:rPr lang="bg-BG" sz="1400" b="1" dirty="0">
                <a:solidFill>
                  <a:srgbClr val="1F497D"/>
                </a:solidFill>
                <a:latin typeface="Century Gothic" pitchFamily="34" charset="0"/>
              </a:rPr>
              <a:t>писмено</a:t>
            </a:r>
            <a:r>
              <a:rPr lang="bg-BG" sz="1400" b="1" dirty="0">
                <a:solidFill>
                  <a:prstClr val="black"/>
                </a:solidFill>
                <a:latin typeface="Century Gothic" pitchFamily="34" charset="0"/>
              </a:rPr>
              <a:t> </a:t>
            </a: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да потвърди пред комисията, че ще реализира проекта съобразно новите финансови условия и да представи </a:t>
            </a:r>
            <a:r>
              <a:rPr lang="bg-BG" sz="1400" b="1" dirty="0">
                <a:solidFill>
                  <a:srgbClr val="1F497D"/>
                </a:solidFill>
                <a:latin typeface="Century Gothic" pitchFamily="34" charset="0"/>
              </a:rPr>
              <a:t>актуализиран </a:t>
            </a:r>
            <a:r>
              <a:rPr lang="bg-BG" sz="1400" b="1" dirty="0" smtClean="0">
                <a:solidFill>
                  <a:srgbClr val="1F497D"/>
                </a:solidFill>
                <a:latin typeface="Century Gothic" pitchFamily="34" charset="0"/>
              </a:rPr>
              <a:t>бюджет.</a:t>
            </a:r>
            <a:endParaRPr lang="bg-BG" sz="1400" dirty="0">
              <a:solidFill>
                <a:srgbClr val="1F497D"/>
              </a:solidFill>
              <a:latin typeface="Century Gothic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endParaRPr lang="bg-BG" sz="1400" dirty="0">
              <a:solidFill>
                <a:prstClr val="black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03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3"/>
          <p:cNvSpPr>
            <a:spLocks noChangeArrowheads="1"/>
          </p:cNvSpPr>
          <p:nvPr/>
        </p:nvSpPr>
        <p:spPr bwMode="auto">
          <a:xfrm>
            <a:off x="4762" y="0"/>
            <a:ext cx="9144000" cy="69269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41000">
                <a:schemeClr val="accent1">
                  <a:shade val="67500"/>
                  <a:satMod val="115000"/>
                  <a:lumMod val="98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txBody>
          <a:bodyPr lIns="91431" tIns="45715" rIns="91431" bIns="45715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bg-BG" altLang="bg-BG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11" name="Заглавие 1"/>
          <p:cNvSpPr txBox="1">
            <a:spLocks/>
          </p:cNvSpPr>
          <p:nvPr/>
        </p:nvSpPr>
        <p:spPr>
          <a:xfrm>
            <a:off x="609600" y="260648"/>
            <a:ext cx="822960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1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СПЕЦИФИЧНИ </a:t>
            </a:r>
            <a:r>
              <a:rPr lang="bg-BG" sz="1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ИЗИСКВАНИЯ</a:t>
            </a:r>
          </a:p>
          <a:p>
            <a:endParaRPr lang="bg-BG" sz="1800" b="1" dirty="0"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Заглавие 2"/>
          <p:cNvSpPr>
            <a:spLocks noGrp="1"/>
          </p:cNvSpPr>
          <p:nvPr>
            <p:ph type="title"/>
          </p:nvPr>
        </p:nvSpPr>
        <p:spPr>
          <a:xfrm>
            <a:off x="461962" y="980728"/>
            <a:ext cx="8229600" cy="577901"/>
          </a:xfrm>
        </p:spPr>
        <p:txBody>
          <a:bodyPr>
            <a:normAutofit fontScale="90000"/>
          </a:bodyPr>
          <a:lstStyle/>
          <a:p>
            <a:r>
              <a:rPr lang="bg-BG" sz="2000" b="1" u="sng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/>
            </a:r>
            <a:br>
              <a:rPr lang="bg-BG" sz="2000" b="1" u="sng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</a:br>
            <a:r>
              <a:rPr lang="bg-BG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/>
            </a:r>
            <a:br>
              <a:rPr lang="bg-BG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endParaRPr lang="bg-BG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23354" y="836712"/>
            <a:ext cx="7706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b="1" u="sng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Компонент 1  </a:t>
            </a:r>
            <a:endParaRPr lang="bg-BG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/>
            <a:r>
              <a:rPr lang="bg-BG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„Фестивали и значими събития</a:t>
            </a:r>
            <a:r>
              <a:rPr lang="bg-BG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“</a:t>
            </a:r>
            <a:endParaRPr lang="bg-BG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" name="Rectangle 33"/>
          <p:cNvSpPr>
            <a:spLocks noChangeArrowheads="1"/>
          </p:cNvSpPr>
          <p:nvPr/>
        </p:nvSpPr>
        <p:spPr bwMode="auto">
          <a:xfrm>
            <a:off x="415" y="6551509"/>
            <a:ext cx="9153524" cy="310344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0"/>
                </a:schemeClr>
              </a:gs>
              <a:gs pos="41000">
                <a:schemeClr val="accent1">
                  <a:shade val="67500"/>
                  <a:satMod val="115000"/>
                  <a:lumMod val="98000"/>
                </a:schemeClr>
              </a:gs>
              <a:gs pos="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txBody>
          <a:bodyPr lIns="91431" tIns="45715" rIns="91431" bIns="45715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bg-BG" altLang="bg-BG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0807077"/>
              </p:ext>
            </p:extLst>
          </p:nvPr>
        </p:nvGraphicFramePr>
        <p:xfrm>
          <a:off x="609600" y="1628800"/>
          <a:ext cx="8066856" cy="3865199"/>
        </p:xfrm>
        <a:graphic>
          <a:graphicData uri="http://schemas.openxmlformats.org/drawingml/2006/table">
            <a:tbl>
              <a:tblPr firstRow="1" firstCol="1" lastRow="1" lastCol="1" bandRow="1" bandCol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994344"/>
                <a:gridCol w="2072512"/>
              </a:tblGrid>
              <a:tr h="2182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solidFill>
                            <a:schemeClr val="tx1"/>
                          </a:solidFill>
                          <a:effectLst/>
                        </a:rPr>
                        <a:t>Критерии за оценка</a:t>
                      </a:r>
                      <a:endParaRPr lang="bg-BG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>
                          <a:solidFill>
                            <a:schemeClr val="tx1"/>
                          </a:solidFill>
                          <a:effectLst/>
                        </a:rPr>
                        <a:t>Брой точки</a:t>
                      </a:r>
                      <a:endParaRPr lang="bg-BG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501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bg-BG" sz="1400" b="0" dirty="0" smtClean="0">
                          <a:solidFill>
                            <a:schemeClr val="tx1"/>
                          </a:solidFill>
                          <a:effectLst/>
                        </a:rPr>
                        <a:t>. Качество </a:t>
                      </a:r>
                      <a:r>
                        <a:rPr lang="bg-BG" sz="1400" b="0" dirty="0">
                          <a:solidFill>
                            <a:schemeClr val="tx1"/>
                          </a:solidFill>
                          <a:effectLst/>
                        </a:rPr>
                        <a:t>на предложения проект – оригинална творческа концепция и възможности за реализирането й</a:t>
                      </a:r>
                      <a:endParaRPr lang="bg-BG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0" dirty="0">
                          <a:solidFill>
                            <a:schemeClr val="tx1"/>
                          </a:solidFill>
                          <a:effectLst/>
                        </a:rPr>
                        <a:t>от 1 до 10 точки</a:t>
                      </a:r>
                      <a:endParaRPr lang="bg-BG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391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0" dirty="0">
                          <a:solidFill>
                            <a:schemeClr val="tx1"/>
                          </a:solidFill>
                          <a:effectLst/>
                        </a:rPr>
                        <a:t>2. Художествена стойност на проектното предложение</a:t>
                      </a:r>
                      <a:endParaRPr lang="bg-BG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0">
                          <a:solidFill>
                            <a:schemeClr val="tx1"/>
                          </a:solidFill>
                          <a:effectLst/>
                        </a:rPr>
                        <a:t>от 1 до 10 точки</a:t>
                      </a:r>
                      <a:endParaRPr lang="bg-BG" sz="14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863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0" dirty="0">
                          <a:solidFill>
                            <a:schemeClr val="tx1"/>
                          </a:solidFill>
                          <a:effectLst/>
                        </a:rPr>
                        <a:t>3. Значимост на предложението на местно, национално и международно ниво</a:t>
                      </a:r>
                      <a:endParaRPr lang="bg-BG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0">
                          <a:solidFill>
                            <a:schemeClr val="tx1"/>
                          </a:solidFill>
                          <a:effectLst/>
                        </a:rPr>
                        <a:t>от 1 до 10 точки</a:t>
                      </a:r>
                      <a:endParaRPr lang="bg-BG" sz="14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03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0" dirty="0">
                          <a:solidFill>
                            <a:schemeClr val="tx1"/>
                          </a:solidFill>
                          <a:effectLst/>
                        </a:rPr>
                        <a:t>4. Иновативност и развиване на нови пространства за култура</a:t>
                      </a:r>
                      <a:endParaRPr lang="bg-BG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0">
                          <a:solidFill>
                            <a:schemeClr val="tx1"/>
                          </a:solidFill>
                          <a:effectLst/>
                        </a:rPr>
                        <a:t>от 1 до 10 точки</a:t>
                      </a:r>
                      <a:endParaRPr lang="bg-BG" sz="14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597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0" dirty="0">
                          <a:solidFill>
                            <a:schemeClr val="tx1"/>
                          </a:solidFill>
                          <a:effectLst/>
                        </a:rPr>
                        <a:t>5. Възможности за мобилизиране на гражданско участие, привличане на нови публики, достъпност на групи хора в неравностойно положение</a:t>
                      </a:r>
                      <a:endParaRPr lang="bg-BG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0" dirty="0">
                          <a:solidFill>
                            <a:schemeClr val="tx1"/>
                          </a:solidFill>
                          <a:effectLst/>
                        </a:rPr>
                        <a:t>от 1 до 10 точки </a:t>
                      </a:r>
                      <a:endParaRPr lang="bg-BG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10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r>
                        <a:rPr lang="bg-BG" sz="1400" b="0" dirty="0" smtClean="0">
                          <a:solidFill>
                            <a:schemeClr val="tx1"/>
                          </a:solidFill>
                          <a:effectLst/>
                        </a:rPr>
                        <a:t>. Реалистичност </a:t>
                      </a:r>
                      <a:r>
                        <a:rPr lang="bg-BG" sz="1400" b="0" dirty="0">
                          <a:solidFill>
                            <a:schemeClr val="tx1"/>
                          </a:solidFill>
                          <a:effectLst/>
                        </a:rPr>
                        <a:t>на проекта – разчетени дейности, участници, изпълнители</a:t>
                      </a:r>
                      <a:endParaRPr lang="bg-BG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0" dirty="0">
                          <a:solidFill>
                            <a:schemeClr val="tx1"/>
                          </a:solidFill>
                          <a:effectLst/>
                        </a:rPr>
                        <a:t>от 1 до 5 точки</a:t>
                      </a:r>
                      <a:endParaRPr lang="bg-BG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501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0" dirty="0">
                          <a:solidFill>
                            <a:schemeClr val="tx1"/>
                          </a:solidFill>
                          <a:effectLst/>
                        </a:rPr>
                        <a:t>7. Устойчивост на проекта и възможности за доразвиване и мултиплициране на събитието</a:t>
                      </a:r>
                      <a:endParaRPr lang="bg-BG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0" dirty="0">
                          <a:solidFill>
                            <a:schemeClr val="tx1"/>
                          </a:solidFill>
                          <a:effectLst/>
                        </a:rPr>
                        <a:t>от 1 до 5 точки</a:t>
                      </a:r>
                      <a:endParaRPr lang="bg-BG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302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0" dirty="0">
                          <a:solidFill>
                            <a:schemeClr val="tx1"/>
                          </a:solidFill>
                          <a:effectLst/>
                        </a:rPr>
                        <a:t>8. Комуникационен план, реклама и ПР обхват</a:t>
                      </a:r>
                      <a:endParaRPr lang="bg-BG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0" dirty="0">
                          <a:solidFill>
                            <a:schemeClr val="tx1"/>
                          </a:solidFill>
                          <a:effectLst/>
                        </a:rPr>
                        <a:t>от 1 до 5 точки</a:t>
                      </a:r>
                      <a:endParaRPr lang="bg-BG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930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0" dirty="0">
                          <a:solidFill>
                            <a:schemeClr val="tx1"/>
                          </a:solidFill>
                          <a:effectLst/>
                        </a:rPr>
                        <a:t>9. Реалистичност на бюджета и разумно и ефикасно разходване на средствата</a:t>
                      </a:r>
                      <a:endParaRPr lang="bg-BG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0" dirty="0">
                          <a:solidFill>
                            <a:schemeClr val="tx1"/>
                          </a:solidFill>
                          <a:effectLst/>
                        </a:rPr>
                        <a:t>от 1 до 5 точки</a:t>
                      </a:r>
                      <a:endParaRPr lang="bg-BG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94184" y="564208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Максимален брой точки – 70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Минимален брой за класиране – 35</a:t>
            </a:r>
          </a:p>
        </p:txBody>
      </p:sp>
    </p:spTree>
    <p:extLst>
      <p:ext uri="{BB962C8B-B14F-4D97-AF65-F5344CB8AC3E}">
        <p14:creationId xmlns:p14="http://schemas.microsoft.com/office/powerpoint/2010/main" val="184531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3"/>
          <p:cNvSpPr>
            <a:spLocks noChangeArrowheads="1"/>
          </p:cNvSpPr>
          <p:nvPr/>
        </p:nvSpPr>
        <p:spPr bwMode="auto">
          <a:xfrm>
            <a:off x="4762" y="0"/>
            <a:ext cx="9144000" cy="69269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41000">
                <a:schemeClr val="accent1">
                  <a:shade val="67500"/>
                  <a:satMod val="115000"/>
                  <a:lumMod val="98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txBody>
          <a:bodyPr lIns="91431" tIns="45715" rIns="91431" bIns="45715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bg-BG" altLang="bg-BG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11" name="Заглавие 1"/>
          <p:cNvSpPr txBox="1">
            <a:spLocks/>
          </p:cNvSpPr>
          <p:nvPr/>
        </p:nvSpPr>
        <p:spPr>
          <a:xfrm>
            <a:off x="609600" y="260648"/>
            <a:ext cx="822960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1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СПЕЦИФИЧНИ </a:t>
            </a:r>
            <a:r>
              <a:rPr lang="bg-BG" sz="1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ИЗИСКВАНИЯ</a:t>
            </a:r>
          </a:p>
          <a:p>
            <a:endParaRPr lang="bg-BG" sz="1800" b="1" dirty="0"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Заглавие 2"/>
          <p:cNvSpPr>
            <a:spLocks noGrp="1"/>
          </p:cNvSpPr>
          <p:nvPr>
            <p:ph type="title"/>
          </p:nvPr>
        </p:nvSpPr>
        <p:spPr>
          <a:xfrm>
            <a:off x="461962" y="980728"/>
            <a:ext cx="8229600" cy="577901"/>
          </a:xfrm>
        </p:spPr>
        <p:txBody>
          <a:bodyPr>
            <a:normAutofit fontScale="90000"/>
          </a:bodyPr>
          <a:lstStyle/>
          <a:p>
            <a:r>
              <a:rPr lang="bg-BG" sz="2000" b="1" u="sng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/>
            </a:r>
            <a:br>
              <a:rPr lang="bg-BG" sz="2000" b="1" u="sng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</a:br>
            <a:r>
              <a:rPr lang="bg-BG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/>
            </a:r>
            <a:br>
              <a:rPr lang="bg-BG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endParaRPr lang="bg-BG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23354" y="692696"/>
            <a:ext cx="7706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b="1" u="sng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Компонент 1  </a:t>
            </a:r>
            <a:endParaRPr lang="bg-BG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/>
            <a:r>
              <a:rPr lang="bg-BG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„Фестивали и значими събития</a:t>
            </a:r>
            <a:r>
              <a:rPr lang="bg-BG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“</a:t>
            </a:r>
            <a:endParaRPr lang="bg-BG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" name="Rectangle 33"/>
          <p:cNvSpPr>
            <a:spLocks noChangeArrowheads="1"/>
          </p:cNvSpPr>
          <p:nvPr/>
        </p:nvSpPr>
        <p:spPr bwMode="auto">
          <a:xfrm>
            <a:off x="415" y="6551509"/>
            <a:ext cx="9153524" cy="310344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0"/>
                </a:schemeClr>
              </a:gs>
              <a:gs pos="41000">
                <a:schemeClr val="accent1">
                  <a:shade val="67500"/>
                  <a:satMod val="115000"/>
                  <a:lumMod val="98000"/>
                </a:schemeClr>
              </a:gs>
              <a:gs pos="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txBody>
          <a:bodyPr lIns="91431" tIns="45715" rIns="91431" bIns="45715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bg-BG" altLang="bg-BG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9600" y="1556792"/>
            <a:ext cx="8066856" cy="487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g-BG" sz="1400" b="1" dirty="0">
                <a:solidFill>
                  <a:srgbClr val="1F497D"/>
                </a:solidFill>
                <a:latin typeface="Century Gothic" pitchFamily="34" charset="0"/>
              </a:rPr>
              <a:t>Изисквания при изготвяне на бюджета, допустимост на разходите</a:t>
            </a:r>
            <a:endParaRPr lang="bg-BG" sz="1400" dirty="0">
              <a:solidFill>
                <a:srgbClr val="1F497D"/>
              </a:solidFill>
              <a:latin typeface="Century Gothic" pitchFamily="34" charset="0"/>
            </a:endParaRPr>
          </a:p>
          <a:p>
            <a:pPr algn="just"/>
            <a:r>
              <a:rPr lang="bg-BG" sz="1350" b="1" dirty="0">
                <a:solidFill>
                  <a:prstClr val="black"/>
                </a:solidFill>
                <a:latin typeface="Century Gothic" pitchFamily="34" charset="0"/>
              </a:rPr>
              <a:t>    </a:t>
            </a:r>
            <a:r>
              <a:rPr lang="bg-BG" sz="1350" b="1" dirty="0" smtClean="0">
                <a:solidFill>
                  <a:prstClr val="black"/>
                </a:solidFill>
                <a:latin typeface="Century Gothic" pitchFamily="34" charset="0"/>
                <a:sym typeface="Symbol"/>
              </a:rPr>
              <a:t></a:t>
            </a:r>
            <a:r>
              <a:rPr lang="bg-BG" sz="1350" b="1" dirty="0" smtClean="0">
                <a:solidFill>
                  <a:prstClr val="black"/>
                </a:solidFill>
                <a:latin typeface="Century Gothic" pitchFamily="34" charset="0"/>
              </a:rPr>
              <a:t> </a:t>
            </a:r>
            <a:r>
              <a:rPr lang="bg-BG" sz="1350" dirty="0" smtClean="0">
                <a:solidFill>
                  <a:prstClr val="black"/>
                </a:solidFill>
                <a:latin typeface="Century Gothic" pitchFamily="34" charset="0"/>
              </a:rPr>
              <a:t>При </a:t>
            </a:r>
            <a:r>
              <a:rPr lang="bg-BG" sz="1350" dirty="0">
                <a:solidFill>
                  <a:prstClr val="black"/>
                </a:solidFill>
                <a:latin typeface="Century Gothic" pitchFamily="34" charset="0"/>
              </a:rPr>
              <a:t>изготвяне на бюджета </a:t>
            </a:r>
            <a:r>
              <a:rPr lang="bg-BG" sz="1350" dirty="0" smtClean="0">
                <a:solidFill>
                  <a:prstClr val="black"/>
                </a:solidFill>
                <a:latin typeface="Century Gothic" pitchFamily="34" charset="0"/>
              </a:rPr>
              <a:t>се </a:t>
            </a:r>
            <a:r>
              <a:rPr lang="bg-BG" sz="1350" dirty="0">
                <a:solidFill>
                  <a:prstClr val="black"/>
                </a:solidFill>
                <a:latin typeface="Century Gothic" pitchFamily="34" charset="0"/>
              </a:rPr>
              <a:t>предвиждат всички разходи пряко свързани с изпълнението на проектното предложение.      </a:t>
            </a:r>
            <a:endParaRPr lang="bg-BG" sz="1350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algn="just"/>
            <a:r>
              <a:rPr lang="bg-BG" sz="1350" dirty="0">
                <a:solidFill>
                  <a:prstClr val="black"/>
                </a:solidFill>
                <a:latin typeface="Century Gothic" pitchFamily="34" charset="0"/>
                <a:sym typeface="Symbol"/>
              </a:rPr>
              <a:t> </a:t>
            </a:r>
            <a:r>
              <a:rPr lang="bg-BG" sz="1350" dirty="0" smtClean="0">
                <a:solidFill>
                  <a:prstClr val="black"/>
                </a:solidFill>
                <a:latin typeface="Century Gothic" pitchFamily="34" charset="0"/>
                <a:sym typeface="Symbol"/>
              </a:rPr>
              <a:t>   </a:t>
            </a:r>
            <a:r>
              <a:rPr lang="bg-BG" sz="1350" dirty="0" smtClean="0">
                <a:solidFill>
                  <a:prstClr val="black"/>
                </a:solidFill>
                <a:latin typeface="Century Gothic" pitchFamily="34" charset="0"/>
              </a:rPr>
              <a:t> Залагането </a:t>
            </a:r>
            <a:r>
              <a:rPr lang="bg-BG" sz="1350" dirty="0">
                <a:solidFill>
                  <a:prstClr val="black"/>
                </a:solidFill>
                <a:latin typeface="Century Gothic" pitchFamily="34" charset="0"/>
              </a:rPr>
              <a:t>на </a:t>
            </a:r>
            <a:r>
              <a:rPr lang="bg-BG" sz="1350" dirty="0" smtClean="0">
                <a:solidFill>
                  <a:prstClr val="black"/>
                </a:solidFill>
                <a:latin typeface="Century Gothic" pitchFamily="34" charset="0"/>
              </a:rPr>
              <a:t>необходимите средства за </a:t>
            </a:r>
            <a:r>
              <a:rPr lang="bg-BG" sz="1350" dirty="0">
                <a:solidFill>
                  <a:prstClr val="black"/>
                </a:solidFill>
                <a:latin typeface="Century Gothic" pitchFamily="34" charset="0"/>
              </a:rPr>
              <a:t>изпълнението на проекта </a:t>
            </a:r>
            <a:r>
              <a:rPr lang="bg-BG" sz="1350" dirty="0" smtClean="0">
                <a:solidFill>
                  <a:prstClr val="black"/>
                </a:solidFill>
                <a:latin typeface="Century Gothic" pitchFamily="34" charset="0"/>
              </a:rPr>
              <a:t>се планира по </a:t>
            </a:r>
            <a:r>
              <a:rPr lang="bg-BG" sz="1350" dirty="0">
                <a:solidFill>
                  <a:prstClr val="black"/>
                </a:solidFill>
                <a:latin typeface="Century Gothic" pitchFamily="34" charset="0"/>
              </a:rPr>
              <a:t>бюджетни категории, като всяка дейност да бъде подробно описана(включително  с количества и единична стойност)  и да предвижда всички съпътстващи разходи</a:t>
            </a:r>
            <a:r>
              <a:rPr lang="bg-BG" sz="1350" dirty="0" smtClean="0">
                <a:solidFill>
                  <a:prstClr val="black"/>
                </a:solidFill>
                <a:latin typeface="Century Gothic" pitchFamily="34" charset="0"/>
              </a:rPr>
              <a:t>.</a:t>
            </a:r>
          </a:p>
          <a:p>
            <a:pPr algn="just"/>
            <a:r>
              <a:rPr lang="bg-BG" sz="1350" dirty="0" smtClean="0">
                <a:solidFill>
                  <a:prstClr val="black"/>
                </a:solidFill>
                <a:latin typeface="Century Gothic" pitchFamily="34" charset="0"/>
                <a:sym typeface="Symbol"/>
              </a:rPr>
              <a:t>     </a:t>
            </a:r>
            <a:r>
              <a:rPr lang="bg-BG" sz="1350" dirty="0" smtClean="0">
                <a:solidFill>
                  <a:prstClr val="black"/>
                </a:solidFill>
                <a:latin typeface="Century Gothic" pitchFamily="34" charset="0"/>
              </a:rPr>
              <a:t>Извършени </a:t>
            </a:r>
            <a:r>
              <a:rPr lang="bg-BG" sz="1350" dirty="0">
                <a:solidFill>
                  <a:prstClr val="black"/>
                </a:solidFill>
                <a:latin typeface="Century Gothic" pitchFamily="34" charset="0"/>
              </a:rPr>
              <a:t>разходи извън предварително описаните в предложението не се признават. </a:t>
            </a:r>
            <a:r>
              <a:rPr lang="bg-BG" sz="1350" b="1" dirty="0">
                <a:solidFill>
                  <a:prstClr val="black"/>
                </a:solidFill>
                <a:latin typeface="Century Gothic" pitchFamily="34" charset="0"/>
              </a:rPr>
              <a:t> </a:t>
            </a:r>
            <a:endParaRPr lang="bg-BG" sz="1350" b="1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algn="just"/>
            <a:endParaRPr lang="bg-BG" sz="1350" dirty="0">
              <a:solidFill>
                <a:prstClr val="black"/>
              </a:solidFill>
              <a:latin typeface="Century Gothic" pitchFamily="34" charset="0"/>
            </a:endParaRPr>
          </a:p>
          <a:p>
            <a:pPr algn="just"/>
            <a:r>
              <a:rPr lang="bg-BG" sz="1400" b="1" dirty="0">
                <a:solidFill>
                  <a:srgbClr val="1F497D"/>
                </a:solidFill>
                <a:latin typeface="Century Gothic" pitchFamily="34" charset="0"/>
              </a:rPr>
              <a:t>Бюжета съдържа следните бюджетни категории:</a:t>
            </a:r>
            <a:endParaRPr lang="bg-BG" sz="1400" dirty="0">
              <a:solidFill>
                <a:srgbClr val="1F497D"/>
              </a:solidFill>
              <a:latin typeface="Century Gothic" pitchFamily="34" charset="0"/>
            </a:endParaRPr>
          </a:p>
          <a:p>
            <a:pPr algn="just"/>
            <a:r>
              <a:rPr lang="bg-BG" sz="1350" dirty="0">
                <a:solidFill>
                  <a:prstClr val="black"/>
                </a:solidFill>
                <a:latin typeface="Century Gothic" pitchFamily="34" charset="0"/>
              </a:rPr>
              <a:t>    </a:t>
            </a:r>
            <a:r>
              <a:rPr lang="bg-BG" sz="1350" dirty="0">
                <a:solidFill>
                  <a:prstClr val="black"/>
                </a:solidFill>
                <a:latin typeface="Century Gothic" pitchFamily="34" charset="0"/>
                <a:sym typeface="Symbol"/>
              </a:rPr>
              <a:t></a:t>
            </a:r>
            <a:r>
              <a:rPr lang="bg-BG" sz="1350" dirty="0">
                <a:solidFill>
                  <a:prstClr val="black"/>
                </a:solidFill>
                <a:latin typeface="Century Gothic" pitchFamily="34" charset="0"/>
              </a:rPr>
              <a:t>  </a:t>
            </a:r>
            <a:r>
              <a:rPr lang="bg-BG" sz="1350" dirty="0" smtClean="0">
                <a:solidFill>
                  <a:prstClr val="black"/>
                </a:solidFill>
                <a:latin typeface="Century Gothic" pitchFamily="34" charset="0"/>
              </a:rPr>
              <a:t>Административни </a:t>
            </a:r>
            <a:r>
              <a:rPr lang="bg-BG" sz="1350" dirty="0">
                <a:solidFill>
                  <a:prstClr val="black"/>
                </a:solidFill>
                <a:latin typeface="Century Gothic" pitchFamily="34" charset="0"/>
              </a:rPr>
              <a:t>разходи /до 5% от стойността на проекта/</a:t>
            </a:r>
          </a:p>
          <a:p>
            <a:pPr algn="just"/>
            <a:r>
              <a:rPr lang="bg-BG" sz="1350" dirty="0" smtClean="0">
                <a:solidFill>
                  <a:prstClr val="black"/>
                </a:solidFill>
                <a:latin typeface="Century Gothic" pitchFamily="34" charset="0"/>
              </a:rPr>
              <a:t>   - Разходи </a:t>
            </a:r>
            <a:r>
              <a:rPr lang="bg-BG" sz="1350" dirty="0">
                <a:solidFill>
                  <a:prstClr val="black"/>
                </a:solidFill>
                <a:latin typeface="Century Gothic" pitchFamily="34" charset="0"/>
              </a:rPr>
              <a:t>за възнаграждения на персонал, свързан с администриране на проекта;</a:t>
            </a:r>
          </a:p>
          <a:p>
            <a:pPr algn="just"/>
            <a:r>
              <a:rPr lang="bg-BG" sz="1350" dirty="0" smtClean="0">
                <a:solidFill>
                  <a:prstClr val="black"/>
                </a:solidFill>
                <a:latin typeface="Century Gothic" pitchFamily="34" charset="0"/>
              </a:rPr>
              <a:t>   - Разходи </a:t>
            </a:r>
            <a:r>
              <a:rPr lang="bg-BG" sz="1350" dirty="0">
                <a:solidFill>
                  <a:prstClr val="black"/>
                </a:solidFill>
                <a:latin typeface="Century Gothic" pitchFamily="34" charset="0"/>
              </a:rPr>
              <a:t>за командировки на персонала;</a:t>
            </a:r>
          </a:p>
          <a:p>
            <a:pPr algn="just"/>
            <a:r>
              <a:rPr lang="bg-BG" sz="1350" dirty="0">
                <a:solidFill>
                  <a:prstClr val="black"/>
                </a:solidFill>
                <a:latin typeface="Century Gothic" pitchFamily="34" charset="0"/>
              </a:rPr>
              <a:t>   </a:t>
            </a:r>
            <a:r>
              <a:rPr lang="bg-BG" sz="1350" dirty="0">
                <a:solidFill>
                  <a:prstClr val="black"/>
                </a:solidFill>
                <a:latin typeface="Century Gothic" pitchFamily="34" charset="0"/>
                <a:sym typeface="Symbol"/>
              </a:rPr>
              <a:t></a:t>
            </a:r>
            <a:r>
              <a:rPr lang="bg-BG" sz="1350" dirty="0">
                <a:solidFill>
                  <a:prstClr val="black"/>
                </a:solidFill>
                <a:latin typeface="Century Gothic" pitchFamily="34" charset="0"/>
              </a:rPr>
              <a:t>   </a:t>
            </a:r>
            <a:r>
              <a:rPr lang="bg-BG" sz="1350" dirty="0" smtClean="0">
                <a:solidFill>
                  <a:prstClr val="black"/>
                </a:solidFill>
                <a:latin typeface="Century Gothic" pitchFamily="34" charset="0"/>
              </a:rPr>
              <a:t>Разходи </a:t>
            </a:r>
            <a:r>
              <a:rPr lang="bg-BG" sz="1350" dirty="0">
                <a:solidFill>
                  <a:prstClr val="black"/>
                </a:solidFill>
                <a:latin typeface="Century Gothic" pitchFamily="34" charset="0"/>
              </a:rPr>
              <a:t>за проектни дейности</a:t>
            </a:r>
          </a:p>
          <a:p>
            <a:pPr algn="just"/>
            <a:r>
              <a:rPr lang="bg-BG" sz="1350" dirty="0" smtClean="0">
                <a:solidFill>
                  <a:prstClr val="black"/>
                </a:solidFill>
                <a:latin typeface="Century Gothic" pitchFamily="34" charset="0"/>
              </a:rPr>
              <a:t>   - Разходи </a:t>
            </a:r>
            <a:r>
              <a:rPr lang="bg-BG" sz="1350" dirty="0">
                <a:solidFill>
                  <a:prstClr val="black"/>
                </a:solidFill>
                <a:latin typeface="Century Gothic" pitchFamily="34" charset="0"/>
              </a:rPr>
              <a:t>за възнаграждения на лица наети за изпълнение на дейностите по проекта;</a:t>
            </a:r>
          </a:p>
          <a:p>
            <a:pPr algn="just"/>
            <a:r>
              <a:rPr lang="bg-BG" sz="1350" dirty="0" smtClean="0">
                <a:solidFill>
                  <a:prstClr val="black"/>
                </a:solidFill>
                <a:latin typeface="Century Gothic" pitchFamily="34" charset="0"/>
              </a:rPr>
              <a:t>   - Разходи </a:t>
            </a:r>
            <a:r>
              <a:rPr lang="bg-BG" sz="1350" dirty="0">
                <a:solidFill>
                  <a:prstClr val="black"/>
                </a:solidFill>
                <a:latin typeface="Century Gothic" pitchFamily="34" charset="0"/>
              </a:rPr>
              <a:t>за командировки на наетите лица за изпълнение на дейностите по проекта;</a:t>
            </a:r>
          </a:p>
          <a:p>
            <a:pPr algn="just"/>
            <a:r>
              <a:rPr lang="bg-BG" sz="1350" dirty="0" smtClean="0">
                <a:solidFill>
                  <a:prstClr val="black"/>
                </a:solidFill>
                <a:latin typeface="Century Gothic" pitchFamily="34" charset="0"/>
              </a:rPr>
              <a:t>   - Разходи </a:t>
            </a:r>
            <a:r>
              <a:rPr lang="bg-BG" sz="1350" dirty="0">
                <a:solidFill>
                  <a:prstClr val="black"/>
                </a:solidFill>
                <a:latin typeface="Century Gothic" pitchFamily="34" charset="0"/>
              </a:rPr>
              <a:t>за закупуване на материали</a:t>
            </a:r>
            <a:r>
              <a:rPr lang="en-US" sz="1350" dirty="0">
                <a:solidFill>
                  <a:prstClr val="black"/>
                </a:solidFill>
                <a:latin typeface="Century Gothic" pitchFamily="34" charset="0"/>
              </a:rPr>
              <a:t> и </a:t>
            </a:r>
            <a:r>
              <a:rPr lang="bg-BG" sz="1350" dirty="0" smtClean="0">
                <a:solidFill>
                  <a:prstClr val="black"/>
                </a:solidFill>
                <a:latin typeface="Century Gothic" pitchFamily="34" charset="0"/>
              </a:rPr>
              <a:t> </a:t>
            </a:r>
            <a:r>
              <a:rPr lang="en-US" sz="1350" dirty="0" err="1" smtClean="0">
                <a:solidFill>
                  <a:prstClr val="black"/>
                </a:solidFill>
                <a:latin typeface="Century Gothic" pitchFamily="34" charset="0"/>
              </a:rPr>
              <a:t>консумативи</a:t>
            </a:r>
            <a:r>
              <a:rPr lang="en-US" sz="1350" dirty="0" smtClean="0">
                <a:solidFill>
                  <a:prstClr val="black"/>
                </a:solidFill>
                <a:latin typeface="Century Gothic" pitchFamily="34" charset="0"/>
              </a:rPr>
              <a:t>  </a:t>
            </a:r>
            <a:r>
              <a:rPr lang="bg-BG" sz="1350" dirty="0" smtClean="0">
                <a:solidFill>
                  <a:prstClr val="black"/>
                </a:solidFill>
                <a:latin typeface="Century Gothic" pitchFamily="34" charset="0"/>
              </a:rPr>
              <a:t>за </a:t>
            </a:r>
            <a:r>
              <a:rPr lang="bg-BG" sz="1350" dirty="0">
                <a:solidFill>
                  <a:prstClr val="black"/>
                </a:solidFill>
                <a:latin typeface="Century Gothic" pitchFamily="34" charset="0"/>
              </a:rPr>
              <a:t>нуждите на проекта;</a:t>
            </a:r>
          </a:p>
          <a:p>
            <a:pPr algn="just"/>
            <a:r>
              <a:rPr lang="bg-BG" sz="1350" dirty="0" smtClean="0">
                <a:solidFill>
                  <a:prstClr val="black"/>
                </a:solidFill>
                <a:latin typeface="Century Gothic" pitchFamily="34" charset="0"/>
              </a:rPr>
              <a:t>   - Разходи </a:t>
            </a:r>
            <a:r>
              <a:rPr lang="bg-BG" sz="1350" dirty="0">
                <a:solidFill>
                  <a:prstClr val="black"/>
                </a:solidFill>
                <a:latin typeface="Century Gothic" pitchFamily="34" charset="0"/>
              </a:rPr>
              <a:t>за външни услуги аргументирани и описани в апликационната форма;</a:t>
            </a:r>
          </a:p>
          <a:p>
            <a:pPr algn="just"/>
            <a:r>
              <a:rPr lang="bg-BG" sz="1350" b="1" dirty="0">
                <a:solidFill>
                  <a:prstClr val="black"/>
                </a:solidFill>
                <a:latin typeface="Century Gothic" pitchFamily="34" charset="0"/>
              </a:rPr>
              <a:t> </a:t>
            </a:r>
            <a:r>
              <a:rPr lang="bg-BG" sz="1350" b="1" dirty="0" smtClean="0">
                <a:solidFill>
                  <a:prstClr val="black"/>
                </a:solidFill>
                <a:latin typeface="Century Gothic" pitchFamily="34" charset="0"/>
              </a:rPr>
              <a:t> </a:t>
            </a:r>
            <a:r>
              <a:rPr lang="bg-BG" sz="1350" b="1" dirty="0" smtClean="0">
                <a:solidFill>
                  <a:prstClr val="black"/>
                </a:solidFill>
                <a:latin typeface="Century Gothic" pitchFamily="34" charset="0"/>
                <a:sym typeface="Symbol"/>
              </a:rPr>
              <a:t></a:t>
            </a:r>
            <a:r>
              <a:rPr lang="bg-BG" sz="1350" b="1" dirty="0" smtClean="0">
                <a:solidFill>
                  <a:prstClr val="black"/>
                </a:solidFill>
                <a:latin typeface="Century Gothic" pitchFamily="34" charset="0"/>
              </a:rPr>
              <a:t>  </a:t>
            </a:r>
            <a:r>
              <a:rPr lang="bg-BG" sz="1350" dirty="0" smtClean="0">
                <a:solidFill>
                  <a:prstClr val="black"/>
                </a:solidFill>
                <a:latin typeface="Century Gothic" pitchFamily="34" charset="0"/>
              </a:rPr>
              <a:t>В </a:t>
            </a:r>
            <a:r>
              <a:rPr lang="bg-BG" sz="1350" dirty="0">
                <a:solidFill>
                  <a:prstClr val="black"/>
                </a:solidFill>
                <a:latin typeface="Century Gothic" pitchFamily="34" charset="0"/>
              </a:rPr>
              <a:t>бюджета се залагат необходимите средства за изпълнение на </a:t>
            </a:r>
            <a:r>
              <a:rPr lang="bg-BG" sz="1350" dirty="0" smtClean="0">
                <a:solidFill>
                  <a:prstClr val="black"/>
                </a:solidFill>
                <a:latin typeface="Century Gothic" pitchFamily="34" charset="0"/>
              </a:rPr>
              <a:t>проекта, </a:t>
            </a:r>
            <a:r>
              <a:rPr lang="bg-BG" sz="1350" dirty="0">
                <a:solidFill>
                  <a:prstClr val="black"/>
                </a:solidFill>
                <a:latin typeface="Century Gothic" pitchFamily="34" charset="0"/>
              </a:rPr>
              <a:t>като минимум 30% е размера на собствения принос;</a:t>
            </a:r>
            <a:endParaRPr lang="bg-BG" sz="1350" b="1" i="1" dirty="0">
              <a:solidFill>
                <a:prstClr val="black"/>
              </a:solidFill>
              <a:latin typeface="Century Gothic" pitchFamily="34" charset="0"/>
            </a:endParaRPr>
          </a:p>
          <a:p>
            <a:pPr algn="just"/>
            <a:r>
              <a:rPr lang="bg-BG" sz="1350" dirty="0">
                <a:solidFill>
                  <a:prstClr val="black"/>
                </a:solidFill>
                <a:latin typeface="Century Gothic" pitchFamily="34" charset="0"/>
              </a:rPr>
              <a:t>  </a:t>
            </a:r>
            <a:r>
              <a:rPr lang="bg-BG" sz="1350" dirty="0" smtClean="0">
                <a:solidFill>
                  <a:prstClr val="black"/>
                </a:solidFill>
                <a:latin typeface="Century Gothic" pitchFamily="34" charset="0"/>
                <a:sym typeface="Symbol"/>
              </a:rPr>
              <a:t></a:t>
            </a:r>
            <a:r>
              <a:rPr lang="bg-BG" sz="1350" dirty="0" smtClean="0">
                <a:solidFill>
                  <a:prstClr val="black"/>
                </a:solidFill>
                <a:latin typeface="Century Gothic" pitchFamily="34" charset="0"/>
              </a:rPr>
              <a:t>    </a:t>
            </a:r>
            <a:r>
              <a:rPr lang="bg-BG" sz="1350" dirty="0">
                <a:solidFill>
                  <a:prstClr val="black"/>
                </a:solidFill>
                <a:latin typeface="Century Gothic" pitchFamily="34" charset="0"/>
              </a:rPr>
              <a:t>Собствения принос може да бъде финансов и нефинансов;</a:t>
            </a:r>
          </a:p>
          <a:p>
            <a:pPr algn="just"/>
            <a:r>
              <a:rPr lang="bg-BG" sz="1350" dirty="0">
                <a:solidFill>
                  <a:prstClr val="black"/>
                </a:solidFill>
                <a:latin typeface="Century Gothic" pitchFamily="34" charset="0"/>
              </a:rPr>
              <a:t>  </a:t>
            </a:r>
            <a:r>
              <a:rPr lang="bg-BG" sz="1350" dirty="0">
                <a:solidFill>
                  <a:prstClr val="black"/>
                </a:solidFill>
                <a:latin typeface="Century Gothic" pitchFamily="34" charset="0"/>
                <a:sym typeface="Symbol"/>
              </a:rPr>
              <a:t></a:t>
            </a:r>
            <a:r>
              <a:rPr lang="bg-BG" sz="1350" dirty="0">
                <a:solidFill>
                  <a:prstClr val="black"/>
                </a:solidFill>
                <a:latin typeface="Century Gothic" pitchFamily="34" charset="0"/>
              </a:rPr>
              <a:t>   </a:t>
            </a:r>
            <a:r>
              <a:rPr lang="bg-BG" sz="1350" dirty="0" smtClean="0">
                <a:solidFill>
                  <a:prstClr val="black"/>
                </a:solidFill>
                <a:latin typeface="Century Gothic" pitchFamily="34" charset="0"/>
              </a:rPr>
              <a:t>Нефинансовият </a:t>
            </a:r>
            <a:r>
              <a:rPr lang="bg-BG" sz="1350" dirty="0">
                <a:solidFill>
                  <a:prstClr val="black"/>
                </a:solidFill>
                <a:latin typeface="Century Gothic" pitchFamily="34" charset="0"/>
              </a:rPr>
              <a:t>принос може да бъде до 10% от общият размер на собственото финансиране</a:t>
            </a:r>
            <a:r>
              <a:rPr lang="bg-BG" sz="1350" dirty="0" smtClean="0">
                <a:solidFill>
                  <a:prstClr val="black"/>
                </a:solidFill>
                <a:latin typeface="Century Gothic" pitchFamily="34" charset="0"/>
              </a:rPr>
              <a:t>;</a:t>
            </a:r>
            <a:endParaRPr lang="bg-BG" sz="1350" dirty="0">
              <a:solidFill>
                <a:prstClr val="black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88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3"/>
          <p:cNvSpPr>
            <a:spLocks noChangeArrowheads="1"/>
          </p:cNvSpPr>
          <p:nvPr/>
        </p:nvSpPr>
        <p:spPr bwMode="auto">
          <a:xfrm>
            <a:off x="4762" y="0"/>
            <a:ext cx="9144000" cy="69269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41000">
                <a:schemeClr val="accent1">
                  <a:shade val="67500"/>
                  <a:satMod val="115000"/>
                  <a:lumMod val="98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txBody>
          <a:bodyPr lIns="91431" tIns="45715" rIns="91431" bIns="45715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bg-BG" altLang="bg-BG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11" name="Заглавие 1"/>
          <p:cNvSpPr txBox="1">
            <a:spLocks/>
          </p:cNvSpPr>
          <p:nvPr/>
        </p:nvSpPr>
        <p:spPr>
          <a:xfrm>
            <a:off x="609600" y="260648"/>
            <a:ext cx="822960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1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СПЕЦИФИЧНИ </a:t>
            </a:r>
            <a:r>
              <a:rPr lang="bg-BG" sz="1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ИЗИСКВАНИЯ</a:t>
            </a:r>
          </a:p>
          <a:p>
            <a:endParaRPr lang="bg-BG" sz="1800" b="1" dirty="0"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Заглавие 2"/>
          <p:cNvSpPr>
            <a:spLocks noGrp="1"/>
          </p:cNvSpPr>
          <p:nvPr>
            <p:ph type="title"/>
          </p:nvPr>
        </p:nvSpPr>
        <p:spPr>
          <a:xfrm>
            <a:off x="461962" y="980728"/>
            <a:ext cx="8229600" cy="577901"/>
          </a:xfrm>
        </p:spPr>
        <p:txBody>
          <a:bodyPr>
            <a:normAutofit fontScale="90000"/>
          </a:bodyPr>
          <a:lstStyle/>
          <a:p>
            <a:r>
              <a:rPr lang="bg-BG" sz="2000" b="1" u="sng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/>
            </a:r>
            <a:br>
              <a:rPr lang="bg-BG" sz="2000" b="1" u="sng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</a:br>
            <a:r>
              <a:rPr lang="bg-BG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/>
            </a:r>
            <a:br>
              <a:rPr lang="bg-BG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endParaRPr lang="bg-BG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23354" y="838453"/>
            <a:ext cx="7706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b="1" u="sng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Компонент 1  </a:t>
            </a:r>
            <a:endParaRPr lang="bg-BG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/>
            <a:r>
              <a:rPr lang="bg-BG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„Фестивали и значими събития</a:t>
            </a:r>
            <a:r>
              <a:rPr lang="bg-BG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“</a:t>
            </a:r>
            <a:endParaRPr lang="bg-BG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" name="Rectangle 33"/>
          <p:cNvSpPr>
            <a:spLocks noChangeArrowheads="1"/>
          </p:cNvSpPr>
          <p:nvPr/>
        </p:nvSpPr>
        <p:spPr bwMode="auto">
          <a:xfrm>
            <a:off x="415" y="6551509"/>
            <a:ext cx="9153524" cy="310344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0"/>
                </a:schemeClr>
              </a:gs>
              <a:gs pos="41000">
                <a:schemeClr val="accent1">
                  <a:shade val="67500"/>
                  <a:satMod val="115000"/>
                  <a:lumMod val="98000"/>
                </a:schemeClr>
              </a:gs>
              <a:gs pos="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txBody>
          <a:bodyPr lIns="91431" tIns="45715" rIns="91431" bIns="45715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bg-BG" altLang="bg-BG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9600" y="1556792"/>
            <a:ext cx="8066856" cy="5039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g-BG" sz="1400" b="1" dirty="0">
                <a:solidFill>
                  <a:srgbClr val="1F497D"/>
                </a:solidFill>
                <a:latin typeface="Century Gothic" pitchFamily="34" charset="0"/>
              </a:rPr>
              <a:t>Допустими </a:t>
            </a:r>
            <a:r>
              <a:rPr lang="bg-BG" sz="1400" b="1" dirty="0" smtClean="0">
                <a:solidFill>
                  <a:srgbClr val="1F497D"/>
                </a:solidFill>
                <a:latin typeface="Century Gothic" pitchFamily="34" charset="0"/>
              </a:rPr>
              <a:t>разходи</a:t>
            </a:r>
          </a:p>
          <a:p>
            <a:pPr algn="just"/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 </a:t>
            </a:r>
          </a:p>
          <a:p>
            <a:pPr algn="just"/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Разходите се считат за допустими, когато отговарят едновременно на следните условия: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bg-BG" sz="1400" dirty="0" smtClean="0">
                <a:solidFill>
                  <a:prstClr val="black"/>
                </a:solidFill>
                <a:latin typeface="Century Gothic" pitchFamily="34" charset="0"/>
              </a:rPr>
              <a:t>да </a:t>
            </a: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са законосъобразни;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bg-BG" sz="1400" dirty="0" smtClean="0">
                <a:solidFill>
                  <a:prstClr val="black"/>
                </a:solidFill>
                <a:latin typeface="Century Gothic" pitchFamily="34" charset="0"/>
              </a:rPr>
              <a:t>да </a:t>
            </a: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са извършени за дейности,  по одобрения проект;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bg-BG" sz="1400" dirty="0" smtClean="0">
                <a:solidFill>
                  <a:prstClr val="black"/>
                </a:solidFill>
                <a:latin typeface="Century Gothic" pitchFamily="34" charset="0"/>
              </a:rPr>
              <a:t>да </a:t>
            </a: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са извършени срещу необходимите разходооправдателни документи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bg-BG" sz="1400" dirty="0" smtClean="0">
                <a:solidFill>
                  <a:prstClr val="black"/>
                </a:solidFill>
                <a:latin typeface="Century Gothic" pitchFamily="34" charset="0"/>
              </a:rPr>
              <a:t>да </a:t>
            </a: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са извършени въз основа на </a:t>
            </a:r>
            <a:r>
              <a:rPr lang="bg-BG" sz="1400" dirty="0" smtClean="0">
                <a:solidFill>
                  <a:prstClr val="black"/>
                </a:solidFill>
                <a:latin typeface="Century Gothic" pitchFamily="34" charset="0"/>
              </a:rPr>
              <a:t>Договор/и;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bg-BG" sz="1400" dirty="0" smtClean="0">
                <a:solidFill>
                  <a:prstClr val="black"/>
                </a:solidFill>
                <a:latin typeface="Century Gothic" pitchFamily="34" charset="0"/>
              </a:rPr>
              <a:t>да </a:t>
            </a: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са действително извършени и платени през периода за допустимост на разходите съгласно клаузите в Договора;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bg-BG" sz="1400" dirty="0" smtClean="0">
                <a:solidFill>
                  <a:prstClr val="black"/>
                </a:solidFill>
                <a:latin typeface="Century Gothic" pitchFamily="34" charset="0"/>
              </a:rPr>
              <a:t>да </a:t>
            </a: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са извършени в съответствие с принципите за добро финансово управление и при търсене на икономически най-изгоден вариант; </a:t>
            </a:r>
            <a:endParaRPr lang="bg-BG" sz="1400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endParaRPr lang="bg-BG" sz="1400" dirty="0">
              <a:solidFill>
                <a:prstClr val="black"/>
              </a:solidFill>
              <a:latin typeface="Century Gothic" pitchFamily="34" charset="0"/>
            </a:endParaRPr>
          </a:p>
          <a:p>
            <a:pPr algn="just"/>
            <a:r>
              <a:rPr lang="bg-BG" sz="1400" b="1" dirty="0">
                <a:solidFill>
                  <a:srgbClr val="1F497D"/>
                </a:solidFill>
                <a:latin typeface="Century Gothic" pitchFamily="34" charset="0"/>
              </a:rPr>
              <a:t>Отчитане на </a:t>
            </a:r>
            <a:r>
              <a:rPr lang="bg-BG" sz="1400" b="1" dirty="0" smtClean="0">
                <a:solidFill>
                  <a:srgbClr val="1F497D"/>
                </a:solidFill>
                <a:latin typeface="Century Gothic" pitchFamily="34" charset="0"/>
              </a:rPr>
              <a:t>разходи</a:t>
            </a:r>
            <a:endParaRPr lang="bg-BG" sz="1400" dirty="0">
              <a:solidFill>
                <a:srgbClr val="1F497D"/>
              </a:solidFill>
              <a:latin typeface="Century Gothic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Отчитането на </a:t>
            </a:r>
            <a:r>
              <a:rPr lang="bg-BG" sz="1400" dirty="0" smtClean="0">
                <a:solidFill>
                  <a:prstClr val="black"/>
                </a:solidFill>
                <a:latin typeface="Century Gothic" pitchFamily="34" charset="0"/>
              </a:rPr>
              <a:t>разходите </a:t>
            </a: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по изпълнение на проекта се осъществява , чрез представяне на  междинен и окончателен финансов отчет;</a:t>
            </a:r>
            <a:r>
              <a:rPr lang="en-US" sz="1400" dirty="0">
                <a:solidFill>
                  <a:prstClr val="black"/>
                </a:solidFill>
                <a:latin typeface="Century Gothic" pitchFamily="34" charset="0"/>
              </a:rPr>
              <a:t>  </a:t>
            </a: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   </a:t>
            </a:r>
            <a:r>
              <a:rPr lang="bg-BG" sz="1400" dirty="0" smtClean="0">
                <a:solidFill>
                  <a:prstClr val="black"/>
                </a:solidFill>
                <a:latin typeface="Century Gothic" pitchFamily="34" charset="0"/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  <a:tabLst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bg-BG" sz="1400" dirty="0" smtClean="0">
                <a:solidFill>
                  <a:prstClr val="black"/>
                </a:solidFill>
                <a:latin typeface="Century Gothic" pitchFamily="34" charset="0"/>
              </a:rPr>
              <a:t>Авансово </a:t>
            </a: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предоставените средства се отчитат на базата на действително извършените разходи и след представяне на първични разходооправдателни документи, като заверени копия на оригиналните документи, описани  в отчет, следвайки формата и структурата на </a:t>
            </a:r>
            <a:r>
              <a:rPr lang="bg-BG" sz="1400" dirty="0" smtClean="0">
                <a:solidFill>
                  <a:prstClr val="black"/>
                </a:solidFill>
                <a:latin typeface="Century Gothic" pitchFamily="34" charset="0"/>
              </a:rPr>
              <a:t>бюджета, </a:t>
            </a:r>
            <a:r>
              <a:rPr lang="bg-BG" sz="1400" dirty="0">
                <a:solidFill>
                  <a:prstClr val="black"/>
                </a:solidFill>
                <a:latin typeface="Century Gothic" panose="020B0502020202020204" pitchFamily="34" charset="0"/>
                <a:ea typeface="Calibri"/>
              </a:rPr>
              <a:t>като на фактурите за извършените разходи по проекта изрично да е записано следния текст; „Разходите са извършени по проект </a:t>
            </a:r>
            <a:r>
              <a:rPr lang="en-US" sz="1400" dirty="0">
                <a:solidFill>
                  <a:prstClr val="black"/>
                </a:solidFill>
                <a:latin typeface="Century Gothic" panose="020B0502020202020204" pitchFamily="34" charset="0"/>
                <a:ea typeface="Calibri"/>
              </a:rPr>
              <a:t>/</a:t>
            </a:r>
            <a:r>
              <a:rPr lang="bg-BG" sz="1400" dirty="0">
                <a:solidFill>
                  <a:prstClr val="black"/>
                </a:solidFill>
                <a:latin typeface="Century Gothic" panose="020B0502020202020204" pitchFamily="34" charset="0"/>
                <a:ea typeface="Calibri"/>
              </a:rPr>
              <a:t> име на проекта</a:t>
            </a:r>
            <a:r>
              <a:rPr lang="en-US" sz="1400" dirty="0">
                <a:solidFill>
                  <a:prstClr val="black"/>
                </a:solidFill>
                <a:latin typeface="Century Gothic" panose="020B0502020202020204" pitchFamily="34" charset="0"/>
                <a:ea typeface="Calibri"/>
              </a:rPr>
              <a:t>/</a:t>
            </a:r>
            <a:r>
              <a:rPr lang="bg-BG" sz="1400" dirty="0">
                <a:solidFill>
                  <a:prstClr val="black"/>
                </a:solidFill>
                <a:latin typeface="Century Gothic" panose="020B0502020202020204" pitchFamily="34" charset="0"/>
                <a:ea typeface="Calibri"/>
              </a:rPr>
              <a:t>”. </a:t>
            </a:r>
            <a:endParaRPr lang="bg-BG" sz="1050" dirty="0">
              <a:solidFill>
                <a:prstClr val="black"/>
              </a:solidFill>
              <a:latin typeface="Century Gothic" panose="020B0502020202020204" pitchFamily="34" charset="0"/>
              <a:ea typeface="Times New Roman"/>
            </a:endParaRPr>
          </a:p>
          <a:p>
            <a:pPr marL="285750" indent="-285750" algn="just">
              <a:buFont typeface="Arial" pitchFamily="34" charset="0"/>
              <a:buChar char="•"/>
            </a:pPr>
            <a:endParaRPr lang="bg-BG" sz="1350" dirty="0">
              <a:solidFill>
                <a:prstClr val="black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82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3"/>
          <p:cNvSpPr>
            <a:spLocks noChangeArrowheads="1"/>
          </p:cNvSpPr>
          <p:nvPr/>
        </p:nvSpPr>
        <p:spPr bwMode="auto">
          <a:xfrm>
            <a:off x="4762" y="0"/>
            <a:ext cx="9144000" cy="69269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41000">
                <a:schemeClr val="accent1">
                  <a:shade val="67500"/>
                  <a:satMod val="115000"/>
                  <a:lumMod val="98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txBody>
          <a:bodyPr lIns="91431" tIns="45715" rIns="91431" bIns="45715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bg-BG" altLang="bg-BG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11" name="Заглавие 1"/>
          <p:cNvSpPr txBox="1">
            <a:spLocks/>
          </p:cNvSpPr>
          <p:nvPr/>
        </p:nvSpPr>
        <p:spPr>
          <a:xfrm>
            <a:off x="609600" y="260648"/>
            <a:ext cx="822960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1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СПЕЦИФИЧНИ </a:t>
            </a:r>
            <a:r>
              <a:rPr lang="bg-BG" sz="1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ИЗИСКВАНИЯ</a:t>
            </a:r>
          </a:p>
          <a:p>
            <a:endParaRPr lang="bg-BG" sz="1800" b="1" dirty="0"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Заглавие 2"/>
          <p:cNvSpPr>
            <a:spLocks noGrp="1"/>
          </p:cNvSpPr>
          <p:nvPr>
            <p:ph type="title"/>
          </p:nvPr>
        </p:nvSpPr>
        <p:spPr>
          <a:xfrm>
            <a:off x="461962" y="980728"/>
            <a:ext cx="8229600" cy="577901"/>
          </a:xfrm>
        </p:spPr>
        <p:txBody>
          <a:bodyPr>
            <a:normAutofit fontScale="90000"/>
          </a:bodyPr>
          <a:lstStyle/>
          <a:p>
            <a:r>
              <a:rPr lang="bg-BG" sz="2000" b="1" u="sng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/>
            </a:r>
            <a:br>
              <a:rPr lang="bg-BG" sz="2000" b="1" u="sng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</a:br>
            <a:r>
              <a:rPr lang="bg-BG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/>
            </a:r>
            <a:br>
              <a:rPr lang="bg-BG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endParaRPr lang="bg-BG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23354" y="692696"/>
            <a:ext cx="7706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b="1" u="sng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Компонент 1  </a:t>
            </a:r>
            <a:endParaRPr lang="bg-BG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/>
            <a:r>
              <a:rPr lang="bg-BG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„Фестивали и значими събития</a:t>
            </a:r>
            <a:r>
              <a:rPr lang="bg-BG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“</a:t>
            </a:r>
            <a:endParaRPr lang="bg-BG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" name="Rectangle 33"/>
          <p:cNvSpPr>
            <a:spLocks noChangeArrowheads="1"/>
          </p:cNvSpPr>
          <p:nvPr/>
        </p:nvSpPr>
        <p:spPr bwMode="auto">
          <a:xfrm>
            <a:off x="415" y="6551509"/>
            <a:ext cx="9153524" cy="310344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0"/>
                </a:schemeClr>
              </a:gs>
              <a:gs pos="41000">
                <a:schemeClr val="accent1">
                  <a:shade val="67500"/>
                  <a:satMod val="115000"/>
                  <a:lumMod val="98000"/>
                </a:schemeClr>
              </a:gs>
              <a:gs pos="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txBody>
          <a:bodyPr lIns="91431" tIns="45715" rIns="91431" bIns="45715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bg-BG" altLang="bg-BG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9600" y="1556792"/>
            <a:ext cx="8066856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g-BG" sz="1400" b="1" dirty="0">
                <a:solidFill>
                  <a:srgbClr val="1F497D"/>
                </a:solidFill>
                <a:latin typeface="Century Gothic" pitchFamily="34" charset="0"/>
              </a:rPr>
              <a:t>Основни видове документи, които се прилагат към финансовите отчети  за видовете разходи:</a:t>
            </a:r>
            <a:r>
              <a:rPr lang="bg-BG" sz="1400" dirty="0">
                <a:solidFill>
                  <a:srgbClr val="1F497D"/>
                </a:solidFill>
                <a:latin typeface="Century Gothic" pitchFamily="34" charset="0"/>
              </a:rPr>
              <a:t> </a:t>
            </a:r>
            <a:r>
              <a:rPr lang="bg-BG" sz="1400" b="1" dirty="0">
                <a:solidFill>
                  <a:srgbClr val="1F497D"/>
                </a:solidFill>
                <a:latin typeface="Century Gothic" pitchFamily="34" charset="0"/>
              </a:rPr>
              <a:t> </a:t>
            </a:r>
            <a:endParaRPr lang="bg-BG" sz="1400" b="1" dirty="0" smtClean="0">
              <a:solidFill>
                <a:srgbClr val="1F497D"/>
              </a:solidFill>
              <a:latin typeface="Century Gothic" pitchFamily="34" charset="0"/>
            </a:endParaRPr>
          </a:p>
          <a:p>
            <a:pPr algn="just"/>
            <a:endParaRPr lang="bg-BG" sz="1400" b="1" u="sng" dirty="0">
              <a:solidFill>
                <a:prstClr val="black"/>
              </a:solidFill>
              <a:latin typeface="Century Gothic" pitchFamily="34" charset="0"/>
            </a:endParaRPr>
          </a:p>
          <a:p>
            <a:pPr algn="just"/>
            <a:r>
              <a:rPr lang="bg-BG" sz="1400" b="1" u="sng" dirty="0" smtClean="0">
                <a:solidFill>
                  <a:srgbClr val="1F497D"/>
                </a:solidFill>
                <a:latin typeface="Century Gothic" pitchFamily="34" charset="0"/>
              </a:rPr>
              <a:t>Р</a:t>
            </a:r>
            <a:r>
              <a:rPr lang="en-US" sz="1400" b="1" u="sng" dirty="0" err="1">
                <a:solidFill>
                  <a:srgbClr val="1F497D"/>
                </a:solidFill>
                <a:latin typeface="Century Gothic" pitchFamily="34" charset="0"/>
              </a:rPr>
              <a:t>азходи</a:t>
            </a:r>
            <a:r>
              <a:rPr lang="en-US" sz="1400" b="1" u="sng" dirty="0">
                <a:solidFill>
                  <a:srgbClr val="1F497D"/>
                </a:solidFill>
                <a:latin typeface="Century Gothic" pitchFamily="34" charset="0"/>
              </a:rPr>
              <a:t> </a:t>
            </a:r>
            <a:r>
              <a:rPr lang="bg-BG" sz="1400" b="1" u="sng" dirty="0">
                <a:solidFill>
                  <a:srgbClr val="1F497D"/>
                </a:solidFill>
                <a:latin typeface="Century Gothic" pitchFamily="34" charset="0"/>
              </a:rPr>
              <a:t>за възнаграждения</a:t>
            </a:r>
            <a:r>
              <a:rPr lang="bg-BG" sz="1400" dirty="0">
                <a:solidFill>
                  <a:srgbClr val="1F497D"/>
                </a:solidFill>
                <a:latin typeface="Century Gothic" pitchFamily="34" charset="0"/>
              </a:rPr>
              <a:t> </a:t>
            </a: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на лица, пряко ангажирани с изпълнението на финансираните </a:t>
            </a:r>
            <a:r>
              <a:rPr lang="bg-BG" sz="1400" dirty="0" smtClean="0">
                <a:solidFill>
                  <a:prstClr val="black"/>
                </a:solidFill>
                <a:latin typeface="Century Gothic" pitchFamily="34" charset="0"/>
              </a:rPr>
              <a:t>дейности: </a:t>
            </a:r>
            <a:endParaRPr lang="bg-BG" sz="1400" dirty="0">
              <a:solidFill>
                <a:prstClr val="black"/>
              </a:solidFill>
              <a:latin typeface="Century Gothic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bg-BG" sz="1400" dirty="0" smtClean="0">
                <a:solidFill>
                  <a:prstClr val="black"/>
                </a:solidFill>
                <a:latin typeface="Century Gothic" pitchFamily="34" charset="0"/>
              </a:rPr>
              <a:t>Сключен </a:t>
            </a: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договор по реда на ЗЗД/ Трудов договор</a:t>
            </a:r>
            <a:r>
              <a:rPr lang="bg-BG" sz="1400" dirty="0" smtClean="0">
                <a:solidFill>
                  <a:prstClr val="black"/>
                </a:solidFill>
                <a:latin typeface="Century Gothic" pitchFamily="34" charset="0"/>
              </a:rPr>
              <a:t>;</a:t>
            </a:r>
            <a:endParaRPr lang="bg-BG" sz="1400" dirty="0">
              <a:solidFill>
                <a:prstClr val="black"/>
              </a:solidFill>
              <a:latin typeface="Century Gothic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bg-BG" sz="1400" dirty="0" smtClean="0">
                <a:solidFill>
                  <a:prstClr val="black"/>
                </a:solidFill>
                <a:latin typeface="Century Gothic" pitchFamily="34" charset="0"/>
              </a:rPr>
              <a:t>Сметка </a:t>
            </a: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за изплатени </a:t>
            </a:r>
            <a:r>
              <a:rPr lang="bg-BG" sz="1400" dirty="0" smtClean="0">
                <a:solidFill>
                  <a:prstClr val="black"/>
                </a:solidFill>
                <a:latin typeface="Century Gothic" pitchFamily="34" charset="0"/>
              </a:rPr>
              <a:t>суми/ </a:t>
            </a: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фиш на </a:t>
            </a:r>
            <a:r>
              <a:rPr lang="bg-BG" sz="1400" dirty="0" smtClean="0">
                <a:solidFill>
                  <a:prstClr val="black"/>
                </a:solidFill>
                <a:latin typeface="Century Gothic" pitchFamily="34" charset="0"/>
              </a:rPr>
              <a:t>ФРЗ;</a:t>
            </a:r>
            <a:endParaRPr lang="bg-BG" sz="1400" dirty="0">
              <a:solidFill>
                <a:prstClr val="black"/>
              </a:solidFill>
              <a:latin typeface="Century Gothic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bg-BG" sz="1400" dirty="0" smtClean="0">
                <a:solidFill>
                  <a:prstClr val="black"/>
                </a:solidFill>
                <a:latin typeface="Century Gothic" pitchFamily="34" charset="0"/>
              </a:rPr>
              <a:t>Платежни </a:t>
            </a: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нареждания</a:t>
            </a:r>
            <a:r>
              <a:rPr lang="bg-BG" sz="1400" dirty="0" smtClean="0">
                <a:solidFill>
                  <a:prstClr val="black"/>
                </a:solidFill>
                <a:latin typeface="Century Gothic" pitchFamily="34" charset="0"/>
              </a:rPr>
              <a:t>/ РКО/ Ведомост;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bg-BG" sz="1400" dirty="0" smtClean="0">
                <a:solidFill>
                  <a:prstClr val="black"/>
                </a:solidFill>
                <a:latin typeface="Century Gothic" pitchFamily="34" charset="0"/>
              </a:rPr>
              <a:t>Банкови </a:t>
            </a: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извлечения за преведени осигуровки и ДОД; </a:t>
            </a:r>
            <a:endParaRPr lang="bg-BG" sz="1400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algn="just"/>
            <a:endParaRPr lang="bg-BG" sz="1400" b="1" dirty="0">
              <a:solidFill>
                <a:srgbClr val="224B50"/>
              </a:solidFill>
              <a:latin typeface="Century Gothic" pitchFamily="34" charset="0"/>
            </a:endParaRPr>
          </a:p>
          <a:p>
            <a:pPr algn="just"/>
            <a:r>
              <a:rPr lang="bg-BG" sz="1400" b="1" dirty="0" smtClean="0">
                <a:solidFill>
                  <a:srgbClr val="1F497D"/>
                </a:solidFill>
                <a:latin typeface="Century Gothic" pitchFamily="34" charset="0"/>
              </a:rPr>
              <a:t>Указания </a:t>
            </a:r>
            <a:r>
              <a:rPr lang="bg-BG" sz="1400" b="1" dirty="0">
                <a:solidFill>
                  <a:srgbClr val="1F497D"/>
                </a:solidFill>
                <a:latin typeface="Century Gothic" pitchFamily="34" charset="0"/>
              </a:rPr>
              <a:t>за изплащане на възнаграждения на самоосигуряващо се лице: </a:t>
            </a:r>
            <a:r>
              <a:rPr lang="bg-BG" sz="1400" dirty="0">
                <a:solidFill>
                  <a:srgbClr val="224B50"/>
                </a:solidFill>
                <a:latin typeface="Century Gothic" pitchFamily="34" charset="0"/>
              </a:rPr>
              <a:t>      </a:t>
            </a:r>
            <a:endParaRPr lang="bg-BG" sz="1400" dirty="0" smtClean="0">
              <a:solidFill>
                <a:srgbClr val="224B50"/>
              </a:solidFill>
              <a:latin typeface="Century Gothic" pitchFamily="34" charset="0"/>
            </a:endParaRPr>
          </a:p>
          <a:p>
            <a:pPr algn="just"/>
            <a:r>
              <a:rPr lang="bg-BG" sz="1400" dirty="0" smtClean="0">
                <a:solidFill>
                  <a:prstClr val="black"/>
                </a:solidFill>
                <a:latin typeface="Century Gothic" pitchFamily="34" charset="0"/>
              </a:rPr>
              <a:t> </a:t>
            </a:r>
            <a:endParaRPr lang="bg-BG" sz="1400" dirty="0">
              <a:solidFill>
                <a:prstClr val="black"/>
              </a:solidFill>
              <a:latin typeface="Century Gothic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bg-BG" sz="1400" dirty="0" smtClean="0">
                <a:solidFill>
                  <a:prstClr val="black"/>
                </a:solidFill>
                <a:latin typeface="Century Gothic" pitchFamily="34" charset="0"/>
              </a:rPr>
              <a:t>При </a:t>
            </a: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плащане на доходи на самоосигуряващо се лице по смисъла на КСО, предприяртието, платец на дохода</a:t>
            </a:r>
            <a:r>
              <a:rPr lang="bg-BG" sz="1400" dirty="0" smtClean="0">
                <a:solidFill>
                  <a:prstClr val="black"/>
                </a:solidFill>
                <a:latin typeface="Century Gothic" pitchFamily="34" charset="0"/>
              </a:rPr>
              <a:t>: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bg-BG" sz="1400" dirty="0" smtClean="0">
                <a:solidFill>
                  <a:prstClr val="black"/>
                </a:solidFill>
                <a:latin typeface="Century Gothic" pitchFamily="34" charset="0"/>
              </a:rPr>
              <a:t>Не </a:t>
            </a: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изготвя сметка за изплатени суми по реда на чл. 45, ал. 4 от ЗДДФЛ</a:t>
            </a:r>
            <a:r>
              <a:rPr lang="bg-BG" sz="1400" dirty="0" smtClean="0">
                <a:solidFill>
                  <a:prstClr val="black"/>
                </a:solidFill>
                <a:latin typeface="Century Gothic" pitchFamily="34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bg-BG" sz="1400" dirty="0" smtClean="0">
                <a:solidFill>
                  <a:prstClr val="black"/>
                </a:solidFill>
                <a:latin typeface="Century Gothic" pitchFamily="34" charset="0"/>
              </a:rPr>
              <a:t>Не </a:t>
            </a: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удържа авансово данък, а изплаща брутния доход на </a:t>
            </a:r>
            <a:r>
              <a:rPr lang="bg-BG" sz="1400" dirty="0" smtClean="0">
                <a:solidFill>
                  <a:prstClr val="black"/>
                </a:solidFill>
                <a:latin typeface="Century Gothic" pitchFamily="34" charset="0"/>
              </a:rPr>
              <a:t>лицето.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bg-BG" sz="1400" dirty="0" smtClean="0">
                <a:solidFill>
                  <a:prstClr val="black"/>
                </a:solidFill>
                <a:latin typeface="Century Gothic" pitchFamily="34" charset="0"/>
              </a:rPr>
              <a:t> </a:t>
            </a: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Изисква се платецът на дохода да получи от самоосигуряващоте се лице писмена декларация по реда на </a:t>
            </a:r>
            <a:r>
              <a:rPr lang="bg-BG" sz="1400" smtClean="0">
                <a:solidFill>
                  <a:prstClr val="black"/>
                </a:solidFill>
                <a:latin typeface="Century Gothic" pitchFamily="34" charset="0"/>
              </a:rPr>
              <a:t>чл.43, </a:t>
            </a:r>
            <a:r>
              <a:rPr lang="bg-BG" sz="1400" dirty="0" smtClean="0">
                <a:solidFill>
                  <a:prstClr val="black"/>
                </a:solidFill>
                <a:latin typeface="Century Gothic" pitchFamily="34" charset="0"/>
              </a:rPr>
              <a:t>ал</a:t>
            </a: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. 5 от ЗДДФЛ, че е самоосигуряващо се лице по смисъла на КСО</a:t>
            </a:r>
            <a:r>
              <a:rPr lang="bg-BG" sz="1400" dirty="0" smtClean="0">
                <a:solidFill>
                  <a:prstClr val="black"/>
                </a:solidFill>
                <a:latin typeface="Century Gothic" pitchFamily="34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bg-BG" sz="1400" dirty="0" err="1" smtClean="0">
                <a:solidFill>
                  <a:prstClr val="black"/>
                </a:solidFill>
                <a:latin typeface="Century Gothic" pitchFamily="34" charset="0"/>
              </a:rPr>
              <a:t>Самоосигуряващото</a:t>
            </a:r>
            <a:r>
              <a:rPr lang="bg-BG" sz="1400" dirty="0" smtClean="0">
                <a:solidFill>
                  <a:prstClr val="black"/>
                </a:solidFill>
                <a:latin typeface="Century Gothic" pitchFamily="34" charset="0"/>
              </a:rPr>
              <a:t> </a:t>
            </a: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се лице </a:t>
            </a:r>
            <a:r>
              <a:rPr lang="bg-BG" sz="1400" dirty="0" smtClean="0">
                <a:solidFill>
                  <a:prstClr val="black"/>
                </a:solidFill>
                <a:latin typeface="Century Gothic" pitchFamily="34" charset="0"/>
              </a:rPr>
              <a:t> издава документ</a:t>
            </a: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, заместващ сметката за изплатени суми/</a:t>
            </a:r>
            <a:r>
              <a:rPr lang="bg-BG" sz="1400" b="1" dirty="0">
                <a:solidFill>
                  <a:prstClr val="black"/>
                </a:solidFill>
                <a:latin typeface="Century Gothic" pitchFamily="34" charset="0"/>
              </a:rPr>
              <a:t> </a:t>
            </a:r>
            <a:r>
              <a:rPr lang="bg-BG" sz="1400" b="1" dirty="0">
                <a:solidFill>
                  <a:srgbClr val="1F497D"/>
                </a:solidFill>
                <a:latin typeface="Century Gothic" pitchFamily="34" charset="0"/>
              </a:rPr>
              <a:t>издадения документ  да съдържа реквизитите на чл. 7, ал. 1 ЗС</a:t>
            </a:r>
            <a:r>
              <a:rPr lang="bg-BG" sz="1400" dirty="0">
                <a:solidFill>
                  <a:srgbClr val="1F497D"/>
                </a:solidFill>
                <a:latin typeface="Century Gothic" pitchFamily="34" charset="0"/>
              </a:rPr>
              <a:t>./</a:t>
            </a:r>
          </a:p>
        </p:txBody>
      </p:sp>
    </p:spTree>
    <p:extLst>
      <p:ext uri="{BB962C8B-B14F-4D97-AF65-F5344CB8AC3E}">
        <p14:creationId xmlns:p14="http://schemas.microsoft.com/office/powerpoint/2010/main" val="292821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3"/>
          <p:cNvSpPr>
            <a:spLocks noChangeArrowheads="1"/>
          </p:cNvSpPr>
          <p:nvPr/>
        </p:nvSpPr>
        <p:spPr bwMode="auto">
          <a:xfrm>
            <a:off x="4762" y="0"/>
            <a:ext cx="9144000" cy="69269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41000">
                <a:schemeClr val="accent1">
                  <a:shade val="67500"/>
                  <a:satMod val="115000"/>
                  <a:lumMod val="98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txBody>
          <a:bodyPr lIns="91431" tIns="45715" rIns="91431" bIns="45715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bg-BG" altLang="bg-BG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14" name="Rectangle 33"/>
          <p:cNvSpPr>
            <a:spLocks noChangeArrowheads="1"/>
          </p:cNvSpPr>
          <p:nvPr/>
        </p:nvSpPr>
        <p:spPr bwMode="auto">
          <a:xfrm>
            <a:off x="4762" y="6547656"/>
            <a:ext cx="9153524" cy="310344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0"/>
                </a:schemeClr>
              </a:gs>
              <a:gs pos="41000">
                <a:schemeClr val="accent1">
                  <a:shade val="67500"/>
                  <a:satMod val="115000"/>
                  <a:lumMod val="98000"/>
                </a:schemeClr>
              </a:gs>
              <a:gs pos="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txBody>
          <a:bodyPr lIns="91431" tIns="45715" rIns="91431" bIns="45715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bg-BG" altLang="bg-BG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9" name="Заглавие 1"/>
          <p:cNvSpPr>
            <a:spLocks noGrp="1"/>
          </p:cNvSpPr>
          <p:nvPr>
            <p:ph type="title"/>
          </p:nvPr>
        </p:nvSpPr>
        <p:spPr>
          <a:xfrm>
            <a:off x="590872" y="1141360"/>
            <a:ext cx="8229600" cy="692431"/>
          </a:xfrm>
        </p:spPr>
        <p:txBody>
          <a:bodyPr>
            <a:noAutofit/>
          </a:bodyPr>
          <a:lstStyle/>
          <a:p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1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bg-BG" sz="1800" b="1" u="sng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Компонент 1  </a:t>
            </a:r>
            <a:r>
              <a:rPr lang="bg-BG" sz="1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/>
            </a:r>
            <a:br>
              <a:rPr lang="bg-BG" sz="1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bg-BG" sz="1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„</a:t>
            </a:r>
            <a:r>
              <a:rPr lang="bg-BG" sz="1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Фестивали и значими събития</a:t>
            </a:r>
            <a:r>
              <a:rPr lang="bg-BG" sz="1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“</a:t>
            </a:r>
            <a:r>
              <a:rPr lang="bg-BG" sz="18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bg-BG" sz="1800" dirty="0">
                <a:solidFill>
                  <a:schemeClr val="accent1">
                    <a:lumMod val="50000"/>
                  </a:schemeClr>
                </a:solidFill>
              </a:rPr>
            </a:br>
            <a:endParaRPr lang="bg-BG" sz="1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Заглавие 1"/>
          <p:cNvSpPr txBox="1">
            <a:spLocks/>
          </p:cNvSpPr>
          <p:nvPr/>
        </p:nvSpPr>
        <p:spPr>
          <a:xfrm>
            <a:off x="609600" y="260648"/>
            <a:ext cx="822960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800" b="1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g-BG" sz="1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ОБХВАТ</a:t>
            </a:r>
            <a:r>
              <a:rPr lang="bg-BG" sz="1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g-BG" sz="1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НА НАРЕДБАТА</a:t>
            </a:r>
            <a:r>
              <a:rPr lang="bg-BG" sz="1800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/>
            </a:r>
            <a:br>
              <a:rPr lang="bg-BG" sz="1800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endParaRPr lang="en-US" sz="1800" dirty="0" smtClean="0"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endParaRPr lang="bg-BG" sz="1800" b="1" dirty="0"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авоъгълник 8"/>
          <p:cNvSpPr/>
          <p:nvPr/>
        </p:nvSpPr>
        <p:spPr>
          <a:xfrm>
            <a:off x="801924" y="1901731"/>
            <a:ext cx="75865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Фестивали,  </a:t>
            </a:r>
            <a:r>
              <a:rPr lang="bg-BG" sz="1400" dirty="0" err="1">
                <a:solidFill>
                  <a:prstClr val="black"/>
                </a:solidFill>
                <a:latin typeface="Century Gothic" pitchFamily="34" charset="0"/>
              </a:rPr>
              <a:t>биеналета</a:t>
            </a: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,  панаири на изкуствата, отделни в събития в различните видове изкуства, социализация на културно историческото наследство, неформално образование в сферата на културата, стимулиране  на иновативни практики и експериментални </a:t>
            </a:r>
            <a:r>
              <a:rPr lang="bg-BG" sz="1400" dirty="0" smtClean="0">
                <a:solidFill>
                  <a:prstClr val="black"/>
                </a:solidFill>
                <a:latin typeface="Century Gothic" pitchFamily="34" charset="0"/>
              </a:rPr>
              <a:t>форми</a:t>
            </a:r>
            <a:endParaRPr lang="en-US" sz="1400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bg-BG" sz="1400" dirty="0">
              <a:solidFill>
                <a:prstClr val="black"/>
              </a:solidFill>
              <a:latin typeface="Century Gothic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Реализират се на територията на Община </a:t>
            </a:r>
            <a:r>
              <a:rPr lang="bg-BG" sz="1400" dirty="0" smtClean="0">
                <a:solidFill>
                  <a:prstClr val="black"/>
                </a:solidFill>
                <a:latin typeface="Century Gothic" pitchFamily="34" charset="0"/>
              </a:rPr>
              <a:t>Пловдив</a:t>
            </a:r>
            <a:endParaRPr lang="en-US" sz="1400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bg-BG" sz="1400" dirty="0">
              <a:solidFill>
                <a:prstClr val="black"/>
              </a:solidFill>
              <a:latin typeface="Century Gothic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Включват се в Календара на културните събития на Община Пловдив и Националния културен календар</a:t>
            </a:r>
          </a:p>
        </p:txBody>
      </p:sp>
      <p:sp>
        <p:nvSpPr>
          <p:cNvPr id="13" name="Заглавие 1"/>
          <p:cNvSpPr txBox="1">
            <a:spLocks/>
          </p:cNvSpPr>
          <p:nvPr/>
        </p:nvSpPr>
        <p:spPr>
          <a:xfrm>
            <a:off x="446856" y="4293096"/>
            <a:ext cx="8229600" cy="6924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solidFill>
                  <a:srgbClr val="4F81BD">
                    <a:lumMod val="50000"/>
                  </a:srgbClr>
                </a:solidFill>
              </a:rPr>
              <a:t/>
            </a:r>
            <a:br>
              <a:rPr lang="en-US" sz="1800" b="1" dirty="0" smtClean="0">
                <a:solidFill>
                  <a:srgbClr val="4F81BD">
                    <a:lumMod val="50000"/>
                  </a:srgbClr>
                </a:solidFill>
              </a:rPr>
            </a:br>
            <a:r>
              <a:rPr lang="bg-BG" sz="1800" b="1" u="sng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Компонент</a:t>
            </a:r>
            <a:r>
              <a:rPr lang="en-US" sz="1800" b="1" u="sng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2</a:t>
            </a:r>
            <a:br>
              <a:rPr lang="en-US" sz="1800" b="1" u="sng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bg-BG" sz="1800" b="1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„Мобилност“</a:t>
            </a:r>
            <a:br>
              <a:rPr lang="bg-BG" sz="1800" b="1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endParaRPr lang="bg-BG" sz="1800" b="1" dirty="0"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5" name="Правоъгълник 11"/>
          <p:cNvSpPr/>
          <p:nvPr/>
        </p:nvSpPr>
        <p:spPr>
          <a:xfrm>
            <a:off x="801924" y="5085184"/>
            <a:ext cx="770485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Участия на пловдивски артисти и творчески формации в национални и международни културни </a:t>
            </a:r>
            <a:r>
              <a:rPr lang="bg-BG" sz="1400" dirty="0" smtClean="0">
                <a:solidFill>
                  <a:prstClr val="black"/>
                </a:solidFill>
                <a:latin typeface="Century Gothic" pitchFamily="34" charset="0"/>
              </a:rPr>
              <a:t>събития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bg-BG" sz="1400" dirty="0">
              <a:solidFill>
                <a:prstClr val="black"/>
              </a:solidFill>
              <a:latin typeface="Century Gothic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Посещения на чуждестранни мениджъри, продуценти, културни оператори в Пловдив</a:t>
            </a:r>
          </a:p>
        </p:txBody>
      </p:sp>
    </p:spTree>
    <p:extLst>
      <p:ext uri="{BB962C8B-B14F-4D97-AF65-F5344CB8AC3E}">
        <p14:creationId xmlns:p14="http://schemas.microsoft.com/office/powerpoint/2010/main" val="64673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3"/>
          <p:cNvSpPr>
            <a:spLocks noChangeArrowheads="1"/>
          </p:cNvSpPr>
          <p:nvPr/>
        </p:nvSpPr>
        <p:spPr bwMode="auto">
          <a:xfrm>
            <a:off x="4762" y="0"/>
            <a:ext cx="9144000" cy="69269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41000">
                <a:schemeClr val="accent1">
                  <a:shade val="67500"/>
                  <a:satMod val="115000"/>
                  <a:lumMod val="98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txBody>
          <a:bodyPr lIns="91431" tIns="45715" rIns="91431" bIns="45715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bg-BG" altLang="bg-BG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11" name="Заглавие 1"/>
          <p:cNvSpPr txBox="1">
            <a:spLocks/>
          </p:cNvSpPr>
          <p:nvPr/>
        </p:nvSpPr>
        <p:spPr>
          <a:xfrm>
            <a:off x="609600" y="260648"/>
            <a:ext cx="822960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1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СПЕЦИФИЧНИ </a:t>
            </a:r>
            <a:r>
              <a:rPr lang="bg-BG" sz="1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ИЗИСКВАНИЯ</a:t>
            </a:r>
          </a:p>
          <a:p>
            <a:endParaRPr lang="bg-BG" sz="1800" b="1" dirty="0"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Заглавие 2"/>
          <p:cNvSpPr>
            <a:spLocks noGrp="1"/>
          </p:cNvSpPr>
          <p:nvPr>
            <p:ph type="title"/>
          </p:nvPr>
        </p:nvSpPr>
        <p:spPr>
          <a:xfrm>
            <a:off x="461962" y="980728"/>
            <a:ext cx="8229600" cy="577901"/>
          </a:xfrm>
        </p:spPr>
        <p:txBody>
          <a:bodyPr>
            <a:normAutofit fontScale="90000"/>
          </a:bodyPr>
          <a:lstStyle/>
          <a:p>
            <a:r>
              <a:rPr lang="bg-BG" sz="2000" b="1" u="sng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/>
            </a:r>
            <a:br>
              <a:rPr lang="bg-BG" sz="2000" b="1" u="sng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</a:br>
            <a:r>
              <a:rPr lang="bg-BG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/>
            </a:r>
            <a:br>
              <a:rPr lang="bg-BG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endParaRPr lang="bg-BG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23354" y="836712"/>
            <a:ext cx="7706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b="1" u="sng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Компонент 1  </a:t>
            </a:r>
            <a:endParaRPr lang="bg-BG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/>
            <a:r>
              <a:rPr lang="bg-BG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„Фестивали и значими събития</a:t>
            </a:r>
            <a:r>
              <a:rPr lang="bg-BG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“</a:t>
            </a:r>
            <a:endParaRPr lang="bg-BG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" name="Rectangle 33"/>
          <p:cNvSpPr>
            <a:spLocks noChangeArrowheads="1"/>
          </p:cNvSpPr>
          <p:nvPr/>
        </p:nvSpPr>
        <p:spPr bwMode="auto">
          <a:xfrm>
            <a:off x="415" y="6551509"/>
            <a:ext cx="9153524" cy="310344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0"/>
                </a:schemeClr>
              </a:gs>
              <a:gs pos="41000">
                <a:schemeClr val="accent1">
                  <a:shade val="67500"/>
                  <a:satMod val="115000"/>
                  <a:lumMod val="98000"/>
                </a:schemeClr>
              </a:gs>
              <a:gs pos="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txBody>
          <a:bodyPr lIns="91431" tIns="45715" rIns="91431" bIns="45715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bg-BG" altLang="bg-BG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6892" y="1844824"/>
            <a:ext cx="782057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g-BG" sz="1400" b="1" u="sng" dirty="0" smtClean="0">
                <a:solidFill>
                  <a:srgbClr val="1F497D"/>
                </a:solidFill>
                <a:latin typeface="Century Gothic" pitchFamily="34" charset="0"/>
              </a:rPr>
              <a:t>Разходи </a:t>
            </a:r>
            <a:r>
              <a:rPr lang="bg-BG" sz="1400" b="1" u="sng" dirty="0">
                <a:solidFill>
                  <a:srgbClr val="1F497D"/>
                </a:solidFill>
                <a:latin typeface="Century Gothic" pitchFamily="34" charset="0"/>
              </a:rPr>
              <a:t>за </a:t>
            </a:r>
            <a:r>
              <a:rPr lang="bg-BG" sz="1400" b="1" u="sng" dirty="0" smtClean="0">
                <a:solidFill>
                  <a:srgbClr val="1F497D"/>
                </a:solidFill>
                <a:latin typeface="Century Gothic" pitchFamily="34" charset="0"/>
              </a:rPr>
              <a:t>командировки </a:t>
            </a:r>
            <a:r>
              <a:rPr lang="bg-BG" sz="1400" dirty="0" smtClean="0">
                <a:solidFill>
                  <a:srgbClr val="1F497D"/>
                </a:solidFill>
                <a:latin typeface="Century Gothic" pitchFamily="34" charset="0"/>
              </a:rPr>
              <a:t>/пътни</a:t>
            </a:r>
            <a:r>
              <a:rPr lang="bg-BG" sz="1400" dirty="0">
                <a:solidFill>
                  <a:srgbClr val="1F497D"/>
                </a:solidFill>
                <a:latin typeface="Century Gothic" pitchFamily="34" charset="0"/>
              </a:rPr>
              <a:t>, дневни, квартирни</a:t>
            </a:r>
            <a:r>
              <a:rPr lang="bg-BG" sz="1400" dirty="0" smtClean="0">
                <a:solidFill>
                  <a:srgbClr val="1F497D"/>
                </a:solidFill>
                <a:latin typeface="Century Gothic" pitchFamily="34" charset="0"/>
              </a:rPr>
              <a:t>/</a:t>
            </a:r>
          </a:p>
          <a:p>
            <a:pPr algn="just"/>
            <a:endParaRPr lang="bg-BG" sz="1400" dirty="0">
              <a:solidFill>
                <a:prstClr val="black"/>
              </a:solidFill>
              <a:latin typeface="Century Gothic" pitchFamily="34" charset="0"/>
            </a:endParaRPr>
          </a:p>
          <a:p>
            <a:pPr algn="just"/>
            <a:r>
              <a:rPr lang="bg-BG" sz="1400" dirty="0" smtClean="0">
                <a:solidFill>
                  <a:prstClr val="black"/>
                </a:solidFill>
                <a:latin typeface="Century Gothic" pitchFamily="34" charset="0"/>
              </a:rPr>
              <a:t>Отчитането </a:t>
            </a: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на разходи за командировки се извършва съгласно Наредбата за командировки в страната</a:t>
            </a:r>
            <a:r>
              <a:rPr lang="bg-BG" sz="1400" dirty="0" smtClean="0">
                <a:solidFill>
                  <a:prstClr val="black"/>
                </a:solidFill>
                <a:latin typeface="Century Gothic" pitchFamily="34" charset="0"/>
              </a:rPr>
              <a:t>. В </a:t>
            </a: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заповедите за командировки на лицата следва да са с попълнени всички реквизити</a:t>
            </a:r>
            <a:r>
              <a:rPr lang="bg-BG" sz="1400" dirty="0" smtClean="0">
                <a:solidFill>
                  <a:prstClr val="black"/>
                </a:solidFill>
                <a:latin typeface="Century Gothic" pitchFamily="34" charset="0"/>
              </a:rPr>
              <a:t>.</a:t>
            </a:r>
          </a:p>
          <a:p>
            <a:pPr algn="just"/>
            <a:endParaRPr lang="bg-BG" sz="1400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algn="just"/>
            <a:r>
              <a:rPr lang="bg-BG" sz="1400" dirty="0" smtClean="0">
                <a:solidFill>
                  <a:prstClr val="black"/>
                </a:solidFill>
                <a:latin typeface="Century Gothic" pitchFamily="34" charset="0"/>
              </a:rPr>
              <a:t>При </a:t>
            </a: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отчитане на разходи за командировки на лицата, наети по извънтрудови правоотношения е необходимо в сключените граждански договори изрично да бъде </a:t>
            </a:r>
            <a:r>
              <a:rPr lang="bg-BG" sz="1400" dirty="0" smtClean="0">
                <a:solidFill>
                  <a:prstClr val="black"/>
                </a:solidFill>
                <a:latin typeface="Century Gothic" pitchFamily="34" charset="0"/>
              </a:rPr>
              <a:t>договорено, </a:t>
            </a: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че разходите за командировки са за сметка на бюджета на проекта.</a:t>
            </a:r>
            <a:r>
              <a:rPr lang="bg-BG" sz="1400" b="1" dirty="0">
                <a:solidFill>
                  <a:prstClr val="black"/>
                </a:solidFill>
                <a:latin typeface="Century Gothic" pitchFamily="34" charset="0"/>
              </a:rPr>
              <a:t> </a:t>
            </a:r>
            <a:endParaRPr lang="bg-BG" sz="1400" b="1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algn="just"/>
            <a:endParaRPr lang="bg-BG" sz="1400" b="1" u="sng" dirty="0">
              <a:solidFill>
                <a:srgbClr val="1F497D"/>
              </a:solidFill>
              <a:latin typeface="Century Gothic" pitchFamily="34" charset="0"/>
            </a:endParaRPr>
          </a:p>
          <a:p>
            <a:pPr algn="just"/>
            <a:r>
              <a:rPr lang="bg-BG" sz="1400" b="1" u="sng" dirty="0" smtClean="0">
                <a:solidFill>
                  <a:srgbClr val="1F497D"/>
                </a:solidFill>
                <a:latin typeface="Century Gothic" pitchFamily="34" charset="0"/>
              </a:rPr>
              <a:t>Разходи </a:t>
            </a:r>
            <a:r>
              <a:rPr lang="bg-BG" sz="1400" b="1" u="sng" dirty="0">
                <a:solidFill>
                  <a:srgbClr val="1F497D"/>
                </a:solidFill>
                <a:latin typeface="Century Gothic" pitchFamily="34" charset="0"/>
              </a:rPr>
              <a:t>за закупуване на материали</a:t>
            </a:r>
            <a:r>
              <a:rPr lang="bg-BG" sz="1400" b="1" u="sng" dirty="0" smtClean="0">
                <a:solidFill>
                  <a:srgbClr val="1F497D"/>
                </a:solidFill>
                <a:latin typeface="Century Gothic" pitchFamily="34" charset="0"/>
              </a:rPr>
              <a:t>:</a:t>
            </a:r>
          </a:p>
          <a:p>
            <a:pPr algn="just"/>
            <a:endParaRPr lang="bg-BG" sz="1400" b="1" u="sng" dirty="0">
              <a:solidFill>
                <a:prstClr val="black"/>
              </a:solidFill>
              <a:latin typeface="Century Gothic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bg-BG" sz="1400" dirty="0" smtClean="0">
                <a:solidFill>
                  <a:prstClr val="black"/>
                </a:solidFill>
                <a:latin typeface="Century Gothic" pitchFamily="34" charset="0"/>
              </a:rPr>
              <a:t>договор </a:t>
            </a: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/ако е приложимо</a:t>
            </a:r>
            <a:r>
              <a:rPr lang="bg-BG" sz="1400" dirty="0" smtClean="0">
                <a:solidFill>
                  <a:prstClr val="black"/>
                </a:solidFill>
                <a:latin typeface="Century Gothic" pitchFamily="34" charset="0"/>
              </a:rPr>
              <a:t>/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bg-BG" sz="1400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bg-BG" sz="1400" dirty="0" smtClean="0">
                <a:solidFill>
                  <a:prstClr val="black"/>
                </a:solidFill>
                <a:latin typeface="Century Gothic" pitchFamily="34" charset="0"/>
              </a:rPr>
              <a:t>фактура </a:t>
            </a: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с фискален бон/платежно нареждане/, в която да са отразени съответните материали по видове в съответствие  </a:t>
            </a:r>
            <a:r>
              <a:rPr lang="bg-BG" sz="1400" dirty="0" smtClean="0">
                <a:solidFill>
                  <a:prstClr val="black"/>
                </a:solidFill>
                <a:latin typeface="Century Gothic" pitchFamily="34" charset="0"/>
              </a:rPr>
              <a:t>бюджета</a:t>
            </a: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;</a:t>
            </a:r>
            <a:endParaRPr lang="bg-BG" sz="1400" dirty="0">
              <a:solidFill>
                <a:srgbClr val="1F497D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11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3"/>
          <p:cNvSpPr>
            <a:spLocks noChangeArrowheads="1"/>
          </p:cNvSpPr>
          <p:nvPr/>
        </p:nvSpPr>
        <p:spPr bwMode="auto">
          <a:xfrm>
            <a:off x="4762" y="0"/>
            <a:ext cx="9144000" cy="69269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41000">
                <a:schemeClr val="accent1">
                  <a:shade val="67500"/>
                  <a:satMod val="115000"/>
                  <a:lumMod val="98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txBody>
          <a:bodyPr lIns="91431" tIns="45715" rIns="91431" bIns="45715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bg-BG" altLang="bg-BG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11" name="Заглавие 1"/>
          <p:cNvSpPr txBox="1">
            <a:spLocks/>
          </p:cNvSpPr>
          <p:nvPr/>
        </p:nvSpPr>
        <p:spPr>
          <a:xfrm>
            <a:off x="609600" y="260648"/>
            <a:ext cx="822960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1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СПЕЦИФИЧНИ </a:t>
            </a:r>
            <a:r>
              <a:rPr lang="bg-BG" sz="1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ИЗИСКВАНИЯ</a:t>
            </a:r>
          </a:p>
          <a:p>
            <a:endParaRPr lang="bg-BG" sz="1800" b="1" dirty="0"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Заглавие 2"/>
          <p:cNvSpPr>
            <a:spLocks noGrp="1"/>
          </p:cNvSpPr>
          <p:nvPr>
            <p:ph type="title"/>
          </p:nvPr>
        </p:nvSpPr>
        <p:spPr>
          <a:xfrm>
            <a:off x="461962" y="980728"/>
            <a:ext cx="8229600" cy="577901"/>
          </a:xfrm>
        </p:spPr>
        <p:txBody>
          <a:bodyPr>
            <a:normAutofit fontScale="90000"/>
          </a:bodyPr>
          <a:lstStyle/>
          <a:p>
            <a:r>
              <a:rPr lang="bg-BG" sz="2000" b="1" u="sng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/>
            </a:r>
            <a:br>
              <a:rPr lang="bg-BG" sz="2000" b="1" u="sng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</a:br>
            <a:r>
              <a:rPr lang="bg-BG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/>
            </a:r>
            <a:br>
              <a:rPr lang="bg-BG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endParaRPr lang="bg-BG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23354" y="836712"/>
            <a:ext cx="7706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b="1" u="sng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Компонент 1  </a:t>
            </a:r>
            <a:endParaRPr lang="bg-BG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/>
            <a:r>
              <a:rPr lang="bg-BG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„Фестивали и значими събития</a:t>
            </a:r>
            <a:r>
              <a:rPr lang="bg-BG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“</a:t>
            </a:r>
            <a:endParaRPr lang="bg-BG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" name="Rectangle 33"/>
          <p:cNvSpPr>
            <a:spLocks noChangeArrowheads="1"/>
          </p:cNvSpPr>
          <p:nvPr/>
        </p:nvSpPr>
        <p:spPr bwMode="auto">
          <a:xfrm>
            <a:off x="415" y="6551509"/>
            <a:ext cx="9153524" cy="310344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0"/>
                </a:schemeClr>
              </a:gs>
              <a:gs pos="41000">
                <a:schemeClr val="accent1">
                  <a:shade val="67500"/>
                  <a:satMod val="115000"/>
                  <a:lumMod val="98000"/>
                </a:schemeClr>
              </a:gs>
              <a:gs pos="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txBody>
          <a:bodyPr lIns="91431" tIns="45715" rIns="91431" bIns="45715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bg-BG" altLang="bg-BG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23354" y="1844824"/>
            <a:ext cx="77215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g-BG" sz="1400" b="1" u="sng" dirty="0" smtClean="0">
                <a:solidFill>
                  <a:srgbClr val="1F497D"/>
                </a:solidFill>
                <a:latin typeface="Century Gothic" pitchFamily="34" charset="0"/>
              </a:rPr>
              <a:t>Разходи </a:t>
            </a:r>
            <a:r>
              <a:rPr lang="bg-BG" sz="1400" b="1" u="sng" dirty="0">
                <a:solidFill>
                  <a:srgbClr val="1F497D"/>
                </a:solidFill>
                <a:latin typeface="Century Gothic" pitchFamily="34" charset="0"/>
              </a:rPr>
              <a:t>за външни услуги</a:t>
            </a:r>
            <a:r>
              <a:rPr lang="bg-BG" sz="1400" b="1" u="sng" dirty="0" smtClean="0">
                <a:solidFill>
                  <a:srgbClr val="1F497D"/>
                </a:solidFill>
                <a:latin typeface="Century Gothic" pitchFamily="34" charset="0"/>
              </a:rPr>
              <a:t>:</a:t>
            </a:r>
          </a:p>
          <a:p>
            <a:pPr algn="just"/>
            <a:endParaRPr lang="bg-BG" sz="1400" b="1" u="sng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bg-BG" sz="1400" dirty="0" smtClean="0">
                <a:solidFill>
                  <a:prstClr val="black"/>
                </a:solidFill>
                <a:latin typeface="Century Gothic" pitchFamily="34" charset="0"/>
              </a:rPr>
              <a:t>договор </a:t>
            </a: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/ако е приложимо</a:t>
            </a:r>
            <a:r>
              <a:rPr lang="bg-BG" sz="1400" dirty="0" smtClean="0">
                <a:solidFill>
                  <a:prstClr val="black"/>
                </a:solidFill>
                <a:latin typeface="Century Gothic" pitchFamily="34" charset="0"/>
              </a:rPr>
              <a:t>/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bg-BG" sz="1400" dirty="0" smtClean="0">
                <a:solidFill>
                  <a:prstClr val="black"/>
                </a:solidFill>
                <a:latin typeface="Century Gothic" pitchFamily="34" charset="0"/>
              </a:rPr>
              <a:t>фактура </a:t>
            </a: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с касов бон /платежно нареждане или квитанция с РКО само за договори с физически лица за </a:t>
            </a:r>
            <a:r>
              <a:rPr lang="bg-BG" sz="1400" dirty="0" smtClean="0">
                <a:solidFill>
                  <a:prstClr val="black"/>
                </a:solidFill>
                <a:latin typeface="Century Gothic" pitchFamily="34" charset="0"/>
              </a:rPr>
              <a:t>наем/</a:t>
            </a:r>
          </a:p>
          <a:p>
            <a:pPr algn="just"/>
            <a:endParaRPr lang="bg-BG" sz="1400" dirty="0">
              <a:solidFill>
                <a:prstClr val="black"/>
              </a:solidFill>
              <a:latin typeface="Century Gothic" pitchFamily="34" charset="0"/>
            </a:endParaRPr>
          </a:p>
          <a:p>
            <a:pPr algn="just"/>
            <a:r>
              <a:rPr lang="bg-BG" sz="1400" dirty="0" smtClean="0">
                <a:solidFill>
                  <a:prstClr val="black"/>
                </a:solidFill>
                <a:latin typeface="Century Gothic" pitchFamily="34" charset="0"/>
              </a:rPr>
              <a:t>В </a:t>
            </a: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случай, че само част от разходите по представените фактури се отчитат по проекта, то следва да се приложи и друг документ – разпределителен протокол, декларация, от която е видно каква част се отчита по проекта.</a:t>
            </a:r>
            <a:endParaRPr lang="bg-BG" sz="1400" dirty="0">
              <a:solidFill>
                <a:srgbClr val="1F497D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04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3"/>
          <p:cNvSpPr>
            <a:spLocks noChangeArrowheads="1"/>
          </p:cNvSpPr>
          <p:nvPr/>
        </p:nvSpPr>
        <p:spPr bwMode="auto">
          <a:xfrm>
            <a:off x="4762" y="0"/>
            <a:ext cx="9144000" cy="69269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41000">
                <a:schemeClr val="accent1">
                  <a:shade val="67500"/>
                  <a:satMod val="115000"/>
                  <a:lumMod val="98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txBody>
          <a:bodyPr lIns="91431" tIns="45715" rIns="91431" bIns="45715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bg-BG" altLang="bg-BG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11" name="Заглавие 1"/>
          <p:cNvSpPr txBox="1">
            <a:spLocks/>
          </p:cNvSpPr>
          <p:nvPr/>
        </p:nvSpPr>
        <p:spPr>
          <a:xfrm>
            <a:off x="609600" y="260648"/>
            <a:ext cx="822960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800" b="1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1800" dirty="0" smtClean="0"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endParaRPr lang="bg-BG" sz="1800" b="1" dirty="0"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Заглавие 2"/>
          <p:cNvSpPr txBox="1">
            <a:spLocks/>
          </p:cNvSpPr>
          <p:nvPr/>
        </p:nvSpPr>
        <p:spPr>
          <a:xfrm>
            <a:off x="583571" y="4437112"/>
            <a:ext cx="8229600" cy="5779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bg-BG" sz="1800" b="1" u="sng" dirty="0" smtClean="0"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r>
              <a:rPr lang="bg-BG" sz="1800" b="1" u="sng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/>
            </a:r>
            <a:br>
              <a:rPr lang="bg-BG" sz="1800" b="1" u="sng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endParaRPr lang="bg-BG" sz="1800" u="sng" dirty="0"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15816" y="161682"/>
            <a:ext cx="3308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НЕОБХОДИМИ ДОКУМЕНТИ</a:t>
            </a:r>
            <a:endParaRPr lang="bg-BG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2" name="Заглавие 1"/>
          <p:cNvSpPr txBox="1">
            <a:spLocks/>
          </p:cNvSpPr>
          <p:nvPr/>
        </p:nvSpPr>
        <p:spPr>
          <a:xfrm>
            <a:off x="395536" y="692696"/>
            <a:ext cx="8229600" cy="6924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solidFill>
                  <a:srgbClr val="4F81BD">
                    <a:lumMod val="50000"/>
                  </a:srgbClr>
                </a:solidFill>
              </a:rPr>
              <a:t/>
            </a:r>
            <a:br>
              <a:rPr lang="en-US" sz="1800" b="1" dirty="0" smtClean="0">
                <a:solidFill>
                  <a:srgbClr val="4F81BD">
                    <a:lumMod val="50000"/>
                  </a:srgbClr>
                </a:solidFill>
              </a:rPr>
            </a:br>
            <a:r>
              <a:rPr lang="bg-BG" sz="1800" b="1" u="sng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Компонент 2</a:t>
            </a:r>
            <a:r>
              <a:rPr lang="bg-BG" sz="1800" b="1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/>
            </a:r>
            <a:br>
              <a:rPr lang="bg-BG" sz="1800" b="1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bg-BG" sz="1800" b="1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„Мобилност“</a:t>
            </a:r>
            <a:r>
              <a:rPr lang="bg-BG" sz="1800" dirty="0" smtClean="0">
                <a:solidFill>
                  <a:srgbClr val="4F81BD">
                    <a:lumMod val="50000"/>
                  </a:srgbClr>
                </a:solidFill>
              </a:rPr>
              <a:t/>
            </a:r>
            <a:br>
              <a:rPr lang="bg-BG" sz="1800" dirty="0" smtClean="0">
                <a:solidFill>
                  <a:srgbClr val="4F81BD">
                    <a:lumMod val="50000"/>
                  </a:srgbClr>
                </a:solidFill>
              </a:rPr>
            </a:br>
            <a:endParaRPr lang="bg-BG" sz="1800" b="1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8971" y="1308516"/>
            <a:ext cx="802547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Попълнена </a:t>
            </a:r>
            <a:r>
              <a:rPr lang="bg-BG" sz="1400" b="1" dirty="0">
                <a:solidFill>
                  <a:srgbClr val="1F497D"/>
                </a:solidFill>
                <a:latin typeface="Century Gothic" pitchFamily="34" charset="0"/>
              </a:rPr>
              <a:t>Апликационна форма и Бюджет</a:t>
            </a: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bg-BG" sz="1400" b="1" dirty="0">
                <a:solidFill>
                  <a:srgbClr val="1F497D"/>
                </a:solidFill>
                <a:latin typeface="Century Gothic" pitchFamily="34" charset="0"/>
              </a:rPr>
              <a:t>Приложение </a:t>
            </a:r>
            <a:r>
              <a:rPr lang="bg-BG" sz="1400" b="1" dirty="0" smtClean="0">
                <a:solidFill>
                  <a:srgbClr val="1F497D"/>
                </a:solidFill>
                <a:latin typeface="Century Gothic" pitchFamily="34" charset="0"/>
              </a:rPr>
              <a:t>№2</a:t>
            </a:r>
            <a:r>
              <a:rPr lang="bg-BG" sz="1400" dirty="0" smtClean="0">
                <a:solidFill>
                  <a:prstClr val="black"/>
                </a:solidFill>
                <a:latin typeface="Century Gothic" pitchFamily="34" charset="0"/>
              </a:rPr>
              <a:t> </a:t>
            </a: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от Наредбата – в един екземпляр на хартиен носител и един екземпляр на електронен носител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" y="2066663"/>
            <a:ext cx="9144000" cy="478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68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3"/>
          <p:cNvSpPr>
            <a:spLocks noChangeArrowheads="1"/>
          </p:cNvSpPr>
          <p:nvPr/>
        </p:nvSpPr>
        <p:spPr bwMode="auto">
          <a:xfrm>
            <a:off x="4762" y="0"/>
            <a:ext cx="9144000" cy="69269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41000">
                <a:schemeClr val="accent1">
                  <a:shade val="67500"/>
                  <a:satMod val="115000"/>
                  <a:lumMod val="98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txBody>
          <a:bodyPr lIns="91431" tIns="45715" rIns="91431" bIns="45715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bg-BG" altLang="bg-BG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11" name="Заглавие 1"/>
          <p:cNvSpPr txBox="1">
            <a:spLocks/>
          </p:cNvSpPr>
          <p:nvPr/>
        </p:nvSpPr>
        <p:spPr>
          <a:xfrm>
            <a:off x="609600" y="260648"/>
            <a:ext cx="822960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800" b="1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1800" dirty="0" smtClean="0"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endParaRPr lang="bg-BG" sz="1800" b="1" dirty="0"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Заглавие 2"/>
          <p:cNvSpPr txBox="1">
            <a:spLocks/>
          </p:cNvSpPr>
          <p:nvPr/>
        </p:nvSpPr>
        <p:spPr>
          <a:xfrm>
            <a:off x="583571" y="4437112"/>
            <a:ext cx="8229600" cy="5779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bg-BG" sz="1800" b="1" u="sng" dirty="0" smtClean="0"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r>
              <a:rPr lang="bg-BG" sz="1800" b="1" u="sng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/>
            </a:r>
            <a:br>
              <a:rPr lang="bg-BG" sz="1800" b="1" u="sng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endParaRPr lang="bg-BG" sz="1800" u="sng" dirty="0"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15816" y="161682"/>
            <a:ext cx="3308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НЕОБХОДИМИ ДОКУМЕНТИ</a:t>
            </a:r>
            <a:endParaRPr lang="bg-BG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2" name="Заглавие 1"/>
          <p:cNvSpPr txBox="1">
            <a:spLocks/>
          </p:cNvSpPr>
          <p:nvPr/>
        </p:nvSpPr>
        <p:spPr>
          <a:xfrm>
            <a:off x="395536" y="792353"/>
            <a:ext cx="8229600" cy="6924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solidFill>
                  <a:srgbClr val="4F81BD">
                    <a:lumMod val="50000"/>
                  </a:srgbClr>
                </a:solidFill>
              </a:rPr>
              <a:t/>
            </a:r>
            <a:br>
              <a:rPr lang="en-US" sz="1800" b="1" dirty="0" smtClean="0">
                <a:solidFill>
                  <a:srgbClr val="4F81BD">
                    <a:lumMod val="50000"/>
                  </a:srgbClr>
                </a:solidFill>
              </a:rPr>
            </a:br>
            <a:r>
              <a:rPr lang="bg-BG" sz="1800" b="1" u="sng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Компонент 2</a:t>
            </a:r>
            <a:r>
              <a:rPr lang="bg-BG" sz="1800" b="1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/>
            </a:r>
            <a:br>
              <a:rPr lang="bg-BG" sz="1800" b="1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bg-BG" sz="1800" b="1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„Мобилност“</a:t>
            </a:r>
            <a:r>
              <a:rPr lang="bg-BG" sz="1800" dirty="0" smtClean="0">
                <a:solidFill>
                  <a:srgbClr val="4F81BD">
                    <a:lumMod val="50000"/>
                  </a:srgbClr>
                </a:solidFill>
              </a:rPr>
              <a:t/>
            </a:r>
            <a:br>
              <a:rPr lang="bg-BG" sz="1800" dirty="0" smtClean="0">
                <a:solidFill>
                  <a:srgbClr val="4F81BD">
                    <a:lumMod val="50000"/>
                  </a:srgbClr>
                </a:solidFill>
              </a:rPr>
            </a:br>
            <a:endParaRPr lang="bg-BG" sz="1800" b="1" dirty="0">
              <a:solidFill>
                <a:srgbClr val="4F81BD">
                  <a:lumMod val="50000"/>
                </a:srgb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" y="1628800"/>
            <a:ext cx="9144000" cy="4918401"/>
          </a:xfrm>
          <a:prstGeom prst="rect">
            <a:avLst/>
          </a:prstGeom>
        </p:spPr>
      </p:pic>
      <p:sp>
        <p:nvSpPr>
          <p:cNvPr id="13" name="Rectangle 33"/>
          <p:cNvSpPr>
            <a:spLocks noChangeArrowheads="1"/>
          </p:cNvSpPr>
          <p:nvPr/>
        </p:nvSpPr>
        <p:spPr bwMode="auto">
          <a:xfrm>
            <a:off x="4762" y="6547656"/>
            <a:ext cx="9153524" cy="310344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0"/>
                </a:schemeClr>
              </a:gs>
              <a:gs pos="41000">
                <a:schemeClr val="accent1">
                  <a:shade val="67500"/>
                  <a:satMod val="115000"/>
                  <a:lumMod val="98000"/>
                </a:schemeClr>
              </a:gs>
              <a:gs pos="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txBody>
          <a:bodyPr lIns="91431" tIns="45715" rIns="91431" bIns="45715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bg-BG" altLang="bg-BG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22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3"/>
          <p:cNvSpPr>
            <a:spLocks noChangeArrowheads="1"/>
          </p:cNvSpPr>
          <p:nvPr/>
        </p:nvSpPr>
        <p:spPr bwMode="auto">
          <a:xfrm>
            <a:off x="4762" y="0"/>
            <a:ext cx="9144000" cy="69269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41000">
                <a:schemeClr val="accent1">
                  <a:shade val="67500"/>
                  <a:satMod val="115000"/>
                  <a:lumMod val="98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txBody>
          <a:bodyPr lIns="91431" tIns="45715" rIns="91431" bIns="45715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bg-BG" altLang="bg-BG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11" name="Заглавие 1"/>
          <p:cNvSpPr txBox="1">
            <a:spLocks/>
          </p:cNvSpPr>
          <p:nvPr/>
        </p:nvSpPr>
        <p:spPr>
          <a:xfrm>
            <a:off x="609600" y="260648"/>
            <a:ext cx="822960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800" b="1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1800" dirty="0" smtClean="0"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endParaRPr lang="bg-BG" sz="1800" b="1" dirty="0"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Заглавие 2"/>
          <p:cNvSpPr txBox="1">
            <a:spLocks/>
          </p:cNvSpPr>
          <p:nvPr/>
        </p:nvSpPr>
        <p:spPr>
          <a:xfrm>
            <a:off x="583571" y="4437112"/>
            <a:ext cx="8229600" cy="5779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bg-BG" sz="1800" b="1" u="sng" dirty="0" smtClean="0"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r>
              <a:rPr lang="bg-BG" sz="1800" b="1" u="sng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/>
            </a:r>
            <a:br>
              <a:rPr lang="bg-BG" sz="1800" b="1" u="sng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endParaRPr lang="bg-BG" sz="1800" u="sng" dirty="0"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15816" y="161682"/>
            <a:ext cx="3308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НЕОБХОДИМИ ДОКУМЕНТИ</a:t>
            </a:r>
            <a:endParaRPr lang="bg-BG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2" name="Заглавие 1"/>
          <p:cNvSpPr txBox="1">
            <a:spLocks/>
          </p:cNvSpPr>
          <p:nvPr/>
        </p:nvSpPr>
        <p:spPr>
          <a:xfrm>
            <a:off x="395536" y="692696"/>
            <a:ext cx="8229600" cy="6924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1800" b="1" u="sng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Компонент 2</a:t>
            </a:r>
            <a:r>
              <a:rPr lang="bg-BG" sz="1800" b="1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/>
            </a:r>
            <a:br>
              <a:rPr lang="bg-BG" sz="1800" b="1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bg-BG" sz="1800" b="1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„Мобилност“</a:t>
            </a:r>
            <a:endParaRPr lang="bg-BG" sz="1800" b="1" dirty="0">
              <a:solidFill>
                <a:srgbClr val="4F81BD">
                  <a:lumMod val="50000"/>
                </a:srgbClr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3410808"/>
              </p:ext>
            </p:extLst>
          </p:nvPr>
        </p:nvGraphicFramePr>
        <p:xfrm>
          <a:off x="2158577" y="1453261"/>
          <a:ext cx="4836369" cy="5288107"/>
        </p:xfrm>
        <a:graphic>
          <a:graphicData uri="http://schemas.openxmlformats.org/drawingml/2006/table">
            <a:tbl>
              <a:tblPr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49860"/>
                <a:gridCol w="2266376"/>
                <a:gridCol w="490091"/>
                <a:gridCol w="382510"/>
                <a:gridCol w="406418"/>
                <a:gridCol w="741114"/>
              </a:tblGrid>
              <a:tr h="521256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Община Пловдив, Дирекция "Култура и културно наследство"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735" marR="6735" marT="673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</a:tr>
              <a:tr h="228173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 dirty="0">
                          <a:effectLst/>
                        </a:rPr>
                        <a:t>              ФОРМУЛЯР ЗА БЮДЖЕТ                                                                                                                                                                                  </a:t>
                      </a:r>
                      <a:endParaRPr lang="bg-BG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735" marR="6735" marT="673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</a:tr>
              <a:tr h="167195">
                <a:tc>
                  <a:txBody>
                    <a:bodyPr/>
                    <a:lstStyle/>
                    <a:p>
                      <a:pPr algn="l" fontAlgn="b"/>
                      <a:r>
                        <a:rPr lang="bg-BG" sz="800" u="none" strike="noStrike" dirty="0">
                          <a:effectLst/>
                        </a:rPr>
                        <a:t>1.</a:t>
                      </a:r>
                      <a:endParaRPr lang="bg-BG" sz="800" b="1" i="0" u="none" strike="noStrike" dirty="0">
                        <a:effectLst/>
                        <a:latin typeface="Arial"/>
                      </a:endParaRPr>
                    </a:p>
                  </a:txBody>
                  <a:tcPr marL="6735" marR="6735" marT="673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800" u="none" strike="noStrike" dirty="0">
                          <a:effectLst/>
                        </a:rPr>
                        <a:t>Цел на пътуването(Проява):</a:t>
                      </a:r>
                      <a:endParaRPr lang="bg-BG" sz="800" b="1" i="0" u="none" strike="noStrike" dirty="0">
                        <a:effectLst/>
                        <a:latin typeface="Arial"/>
                      </a:endParaRPr>
                    </a:p>
                  </a:txBody>
                  <a:tcPr marL="6735" marR="6735" marT="673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bg-BG" sz="800" u="none" strike="noStrike">
                          <a:effectLst/>
                        </a:rPr>
                        <a:t> </a:t>
                      </a:r>
                      <a:endParaRPr lang="bg-BG" sz="800" b="0" i="0" u="none" strike="noStrike">
                        <a:effectLst/>
                        <a:latin typeface="Arial"/>
                      </a:endParaRPr>
                    </a:p>
                  </a:txBody>
                  <a:tcPr marL="6735" marR="6735" marT="673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</a:tr>
              <a:tr h="291117">
                <a:tc>
                  <a:txBody>
                    <a:bodyPr/>
                    <a:lstStyle/>
                    <a:p>
                      <a:pPr algn="l" fontAlgn="b"/>
                      <a:r>
                        <a:rPr lang="bg-BG" sz="800" u="none" strike="noStrike" dirty="0">
                          <a:effectLst/>
                        </a:rPr>
                        <a:t>2.</a:t>
                      </a:r>
                      <a:endParaRPr lang="bg-BG" sz="800" b="1" i="0" u="none" strike="noStrike" dirty="0">
                        <a:effectLst/>
                        <a:latin typeface="Arial"/>
                      </a:endParaRPr>
                    </a:p>
                  </a:txBody>
                  <a:tcPr marL="6735" marR="6735" marT="673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800" u="none" strike="noStrike" dirty="0">
                          <a:effectLst/>
                        </a:rPr>
                        <a:t>Организация(Творческа формация или субект):</a:t>
                      </a:r>
                      <a:endParaRPr lang="bg-BG" sz="800" b="1" i="0" u="none" strike="noStrike" dirty="0">
                        <a:effectLst/>
                        <a:latin typeface="Arial"/>
                      </a:endParaRPr>
                    </a:p>
                  </a:txBody>
                  <a:tcPr marL="6735" marR="6735" marT="673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bg-BG" sz="800" u="none" strike="noStrike">
                          <a:effectLst/>
                        </a:rPr>
                        <a:t> </a:t>
                      </a:r>
                      <a:endParaRPr lang="bg-BG" sz="800" b="0" i="0" u="none" strike="noStrike">
                        <a:effectLst/>
                        <a:latin typeface="Arial"/>
                      </a:endParaRPr>
                    </a:p>
                  </a:txBody>
                  <a:tcPr marL="6735" marR="6735" marT="673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</a:tr>
              <a:tr h="180964">
                <a:tc>
                  <a:txBody>
                    <a:bodyPr/>
                    <a:lstStyle/>
                    <a:p>
                      <a:pPr algn="l" fontAlgn="b"/>
                      <a:r>
                        <a:rPr lang="bg-BG" sz="800" u="none" strike="noStrike">
                          <a:effectLst/>
                        </a:rPr>
                        <a:t>3.</a:t>
                      </a:r>
                      <a:endParaRPr lang="bg-BG" sz="800" b="1" i="0" u="none" strike="noStrike">
                        <a:effectLst/>
                        <a:latin typeface="Arial"/>
                      </a:endParaRPr>
                    </a:p>
                  </a:txBody>
                  <a:tcPr marL="6735" marR="6735" marT="673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Срок и място на реализация :</a:t>
                      </a:r>
                      <a:endParaRPr lang="ru-RU" sz="800" b="1" i="0" u="none" strike="noStrike">
                        <a:effectLst/>
                        <a:latin typeface="Arial"/>
                      </a:endParaRPr>
                    </a:p>
                  </a:txBody>
                  <a:tcPr marL="6735" marR="6735" marT="673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bg-BG" sz="800" u="none" strike="noStrike">
                          <a:effectLst/>
                        </a:rPr>
                        <a:t> </a:t>
                      </a:r>
                      <a:endParaRPr lang="bg-BG" sz="800" b="0" i="0" u="none" strike="noStrike">
                        <a:effectLst/>
                        <a:latin typeface="Arial"/>
                      </a:endParaRPr>
                    </a:p>
                  </a:txBody>
                  <a:tcPr marL="6735" marR="6735" marT="673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</a:tr>
              <a:tr h="157360">
                <a:tc>
                  <a:txBody>
                    <a:bodyPr/>
                    <a:lstStyle/>
                    <a:p>
                      <a:pPr algn="l" fontAlgn="b"/>
                      <a:r>
                        <a:rPr lang="bg-BG" sz="800" u="none" strike="noStrike" dirty="0">
                          <a:effectLst/>
                        </a:rPr>
                        <a:t>4.</a:t>
                      </a:r>
                      <a:endParaRPr lang="bg-BG" sz="800" b="1" i="0" u="none" strike="noStrike" dirty="0">
                        <a:effectLst/>
                        <a:latin typeface="Arial"/>
                      </a:endParaRPr>
                    </a:p>
                  </a:txBody>
                  <a:tcPr marL="6735" marR="6735" marT="673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bg-BG" sz="800" u="none" strike="noStrike">
                          <a:effectLst/>
                        </a:rPr>
                        <a:t>Бюджет</a:t>
                      </a:r>
                      <a:endParaRPr lang="bg-BG" sz="800" b="1" i="0" u="none" strike="noStrike">
                        <a:effectLst/>
                        <a:latin typeface="Arial"/>
                      </a:endParaRPr>
                    </a:p>
                  </a:txBody>
                  <a:tcPr marL="6735" marR="6735" marT="673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800" u="none" strike="noStrike">
                          <a:effectLst/>
                        </a:rPr>
                        <a:t>да/не</a:t>
                      </a:r>
                      <a:endParaRPr lang="bg-BG" sz="800" b="1" i="0" u="none" strike="noStrike">
                        <a:effectLst/>
                        <a:latin typeface="Arial"/>
                      </a:endParaRPr>
                    </a:p>
                  </a:txBody>
                  <a:tcPr marL="6735" marR="6735" marT="673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0964">
                <a:tc>
                  <a:txBody>
                    <a:bodyPr/>
                    <a:lstStyle/>
                    <a:p>
                      <a:pPr algn="l" fontAlgn="b"/>
                      <a:r>
                        <a:rPr lang="bg-BG" sz="800" u="none" strike="noStrike" dirty="0">
                          <a:effectLst/>
                        </a:rPr>
                        <a:t>4.1.</a:t>
                      </a:r>
                      <a:endParaRPr lang="bg-BG" sz="800" b="1" i="0" u="none" strike="noStrike" dirty="0">
                        <a:effectLst/>
                        <a:latin typeface="Arial"/>
                      </a:endParaRPr>
                    </a:p>
                  </a:txBody>
                  <a:tcPr marL="6735" marR="6735" marT="673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bg-BG" sz="800" u="none" strike="noStrike" dirty="0">
                          <a:effectLst/>
                        </a:rPr>
                        <a:t>Индивидуално пътуване</a:t>
                      </a:r>
                      <a:endParaRPr lang="bg-BG" sz="800" b="1" i="0" u="none" strike="noStrike" dirty="0">
                        <a:effectLst/>
                        <a:latin typeface="Arial"/>
                      </a:endParaRPr>
                    </a:p>
                  </a:txBody>
                  <a:tcPr marL="6735" marR="6735" marT="673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800" u="none" strike="noStrike">
                          <a:effectLst/>
                        </a:rPr>
                        <a:t> </a:t>
                      </a:r>
                      <a:endParaRPr lang="bg-BG" sz="800" b="1" i="0" u="none" strike="noStrike">
                        <a:effectLst/>
                        <a:latin typeface="Arial"/>
                      </a:endParaRPr>
                    </a:p>
                  </a:txBody>
                  <a:tcPr marL="6735" marR="6735" marT="673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6865">
                <a:tc>
                  <a:txBody>
                    <a:bodyPr/>
                    <a:lstStyle/>
                    <a:p>
                      <a:pPr algn="l" fontAlgn="b"/>
                      <a:r>
                        <a:rPr lang="bg-BG" sz="800" u="none" strike="noStrike" dirty="0">
                          <a:effectLst/>
                        </a:rPr>
                        <a:t>4.1.1.</a:t>
                      </a:r>
                      <a:endParaRPr lang="bg-BG" sz="800" b="1" i="0" u="none" strike="noStrike" dirty="0">
                        <a:effectLst/>
                        <a:latin typeface="Arial"/>
                      </a:endParaRPr>
                    </a:p>
                  </a:txBody>
                  <a:tcPr marL="6735" marR="6735" marT="673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bg-BG" sz="800" u="none" strike="noStrike" dirty="0">
                          <a:effectLst/>
                        </a:rPr>
                        <a:t>Групово пътуване</a:t>
                      </a:r>
                      <a:endParaRPr lang="bg-BG" sz="800" b="1" i="0" u="none" strike="noStrike" dirty="0">
                        <a:effectLst/>
                        <a:latin typeface="Arial"/>
                      </a:endParaRPr>
                    </a:p>
                  </a:txBody>
                  <a:tcPr marL="6735" marR="6735" marT="673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800" u="none" strike="noStrike">
                          <a:effectLst/>
                        </a:rPr>
                        <a:t> </a:t>
                      </a:r>
                      <a:endParaRPr lang="bg-BG" sz="800" b="1" i="0" u="none" strike="noStrike">
                        <a:effectLst/>
                        <a:latin typeface="Arial"/>
                      </a:endParaRPr>
                    </a:p>
                  </a:txBody>
                  <a:tcPr marL="6735" marR="6735" marT="673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6865">
                <a:tc>
                  <a:txBody>
                    <a:bodyPr/>
                    <a:lstStyle/>
                    <a:p>
                      <a:pPr algn="l" fontAlgn="b"/>
                      <a:r>
                        <a:rPr lang="bg-BG" sz="800" u="none" strike="noStrike" dirty="0">
                          <a:effectLst/>
                        </a:rPr>
                        <a:t>4.1.2.</a:t>
                      </a:r>
                      <a:endParaRPr lang="bg-BG" sz="800" b="1" i="0" u="none" strike="noStrike" dirty="0">
                        <a:effectLst/>
                        <a:latin typeface="Arial"/>
                      </a:endParaRPr>
                    </a:p>
                  </a:txBody>
                  <a:tcPr marL="6735" marR="6735" marT="673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Транспорт на инструменти и произведения на изкуството</a:t>
                      </a:r>
                      <a:endParaRPr lang="ru-RU" sz="800" b="1" i="0" u="none" strike="noStrike">
                        <a:effectLst/>
                        <a:latin typeface="Arial"/>
                      </a:endParaRPr>
                    </a:p>
                  </a:txBody>
                  <a:tcPr marL="6735" marR="6735" marT="673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800" u="none" strike="noStrike">
                          <a:effectLst/>
                        </a:rPr>
                        <a:t> </a:t>
                      </a:r>
                      <a:endParaRPr lang="bg-BG" sz="800" b="1" i="0" u="none" strike="noStrike">
                        <a:effectLst/>
                        <a:latin typeface="Arial"/>
                      </a:endParaRPr>
                    </a:p>
                  </a:txBody>
                  <a:tcPr marL="6735" marR="6735" marT="673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6865">
                <a:tc gridSpan="5">
                  <a:txBody>
                    <a:bodyPr/>
                    <a:lstStyle/>
                    <a:p>
                      <a:pPr algn="l" fontAlgn="b"/>
                      <a:r>
                        <a:rPr lang="bg-BG" sz="800" u="none" strike="noStrike" dirty="0">
                          <a:effectLst/>
                        </a:rPr>
                        <a:t> </a:t>
                      </a:r>
                      <a:endParaRPr lang="bg-BG" sz="800" b="1" i="0" u="none" strike="noStrike" dirty="0">
                        <a:effectLst/>
                        <a:latin typeface="Arial"/>
                      </a:endParaRPr>
                    </a:p>
                  </a:txBody>
                  <a:tcPr marL="6735" marR="6735" marT="673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800" u="none" strike="noStrike">
                          <a:effectLst/>
                        </a:rPr>
                        <a:t>Сума в лв.</a:t>
                      </a:r>
                      <a:endParaRPr lang="bg-BG" sz="800" b="1" i="0" u="none" strike="noStrike">
                        <a:effectLst/>
                        <a:latin typeface="Arial"/>
                      </a:endParaRPr>
                    </a:p>
                  </a:txBody>
                  <a:tcPr marL="6735" marR="6735" marT="673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6865">
                <a:tc>
                  <a:txBody>
                    <a:bodyPr/>
                    <a:lstStyle/>
                    <a:p>
                      <a:pPr algn="l" fontAlgn="b"/>
                      <a:r>
                        <a:rPr lang="bg-BG" sz="800" u="none" strike="noStrike" dirty="0">
                          <a:effectLst/>
                        </a:rPr>
                        <a:t>4.1.2.</a:t>
                      </a:r>
                      <a:endParaRPr lang="bg-BG" sz="800" b="1" i="0" u="none" strike="noStrike" dirty="0">
                        <a:effectLst/>
                        <a:latin typeface="Arial"/>
                      </a:endParaRPr>
                    </a:p>
                  </a:txBody>
                  <a:tcPr marL="6735" marR="6735" marT="673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Искани средства от Община Пловдив</a:t>
                      </a:r>
                      <a:endParaRPr lang="ru-RU" sz="800" b="1" i="0" u="none" strike="noStrike">
                        <a:effectLst/>
                        <a:latin typeface="Arial"/>
                      </a:endParaRPr>
                    </a:p>
                  </a:txBody>
                  <a:tcPr marL="6735" marR="6735" marT="673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800" u="none" strike="noStrike">
                          <a:effectLst/>
                        </a:rPr>
                        <a:t>0,00</a:t>
                      </a:r>
                      <a:endParaRPr lang="bg-BG" sz="800" b="1" i="0" u="none" strike="noStrike">
                        <a:effectLst/>
                        <a:latin typeface="Arial"/>
                      </a:endParaRPr>
                    </a:p>
                  </a:txBody>
                  <a:tcPr marL="6735" marR="6735" marT="673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50297">
                <a:tc>
                  <a:txBody>
                    <a:bodyPr/>
                    <a:lstStyle/>
                    <a:p>
                      <a:pPr algn="l" fontAlgn="ctr"/>
                      <a:r>
                        <a:rPr lang="bg-BG" sz="800" u="none" strike="noStrike" dirty="0">
                          <a:effectLst/>
                        </a:rPr>
                        <a:t>5.</a:t>
                      </a:r>
                      <a:endParaRPr lang="bg-BG" sz="800" b="1" i="0" u="none" strike="noStrike" dirty="0">
                        <a:effectLst/>
                        <a:latin typeface="Arial"/>
                      </a:endParaRPr>
                    </a:p>
                  </a:txBody>
                  <a:tcPr marL="6735" marR="6735" marT="673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800" u="none" strike="noStrike" dirty="0">
                          <a:effectLst/>
                        </a:rPr>
                        <a:t>Бюджет</a:t>
                      </a:r>
                      <a:endParaRPr lang="bg-BG" sz="800" b="1" i="0" u="none" strike="noStrike" dirty="0">
                        <a:effectLst/>
                        <a:latin typeface="Arial"/>
                      </a:endParaRPr>
                    </a:p>
                  </a:txBody>
                  <a:tcPr marL="6735" marR="6735" marT="673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bg-BG" sz="800" u="none" strike="noStrike">
                          <a:effectLst/>
                        </a:rPr>
                        <a:t>Мерна единица</a:t>
                      </a:r>
                      <a:endParaRPr lang="bg-BG" sz="800" b="1" i="0" u="none" strike="noStrike">
                        <a:effectLst/>
                        <a:latin typeface="Arial"/>
                      </a:endParaRPr>
                    </a:p>
                  </a:txBody>
                  <a:tcPr marL="6735" marR="6735" marT="6735" marB="0" vert="vert27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bg-BG" sz="800" u="none" strike="noStrike">
                          <a:effectLst/>
                        </a:rPr>
                        <a:t>Ед. стойност</a:t>
                      </a:r>
                      <a:endParaRPr lang="bg-BG" sz="800" b="1" i="0" u="none" strike="noStrike">
                        <a:effectLst/>
                        <a:latin typeface="Arial"/>
                      </a:endParaRPr>
                    </a:p>
                  </a:txBody>
                  <a:tcPr marL="6735" marR="6735" marT="6735" marB="0" vert="vert27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bg-BG" sz="800" u="none" strike="noStrike">
                          <a:effectLst/>
                        </a:rPr>
                        <a:t>Количество</a:t>
                      </a:r>
                      <a:endParaRPr lang="bg-BG" sz="800" b="1" i="0" u="none" strike="noStrike">
                        <a:effectLst/>
                        <a:latin typeface="Arial"/>
                      </a:endParaRPr>
                    </a:p>
                  </a:txBody>
                  <a:tcPr marL="6735" marR="6735" marT="6735" marB="0" vert="vert27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bg-BG" sz="800" u="none" strike="noStrike">
                          <a:effectLst/>
                        </a:rPr>
                        <a:t>Община Пловдив</a:t>
                      </a:r>
                      <a:endParaRPr lang="bg-BG" sz="800" b="1" i="0" u="none" strike="noStrike">
                        <a:effectLst/>
                        <a:latin typeface="Arial"/>
                      </a:endParaRPr>
                    </a:p>
                  </a:txBody>
                  <a:tcPr marL="6735" marR="6735" marT="6735" marB="0" vert="vert27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904822">
                <a:tc>
                  <a:txBody>
                    <a:bodyPr/>
                    <a:lstStyle/>
                    <a:p>
                      <a:pPr algn="l" fontAlgn="ctr"/>
                      <a:r>
                        <a:rPr lang="bg-BG" sz="800" u="none" strike="noStrike" dirty="0">
                          <a:effectLst/>
                        </a:rPr>
                        <a:t>5.1.</a:t>
                      </a:r>
                      <a:endParaRPr lang="bg-BG" sz="800" b="1" i="0" u="none" strike="noStrike" dirty="0">
                        <a:effectLst/>
                        <a:latin typeface="Arial"/>
                      </a:endParaRPr>
                    </a:p>
                  </a:txBody>
                  <a:tcPr marL="6735" marR="6735" marT="673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800" u="none" strike="noStrike" dirty="0">
                          <a:effectLst/>
                        </a:rPr>
                        <a:t>Транспортни разходи</a:t>
                      </a:r>
                      <a:endParaRPr lang="bg-BG" sz="800" b="1" i="0" u="none" strike="noStrike" dirty="0">
                        <a:effectLst/>
                        <a:latin typeface="Arial"/>
                      </a:endParaRPr>
                    </a:p>
                  </a:txBody>
                  <a:tcPr marL="6735" marR="6735" marT="673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</a:tr>
              <a:tr h="177030">
                <a:tc>
                  <a:txBody>
                    <a:bodyPr/>
                    <a:lstStyle/>
                    <a:p>
                      <a:pPr algn="l" fontAlgn="ctr"/>
                      <a:r>
                        <a:rPr lang="bg-BG" sz="800" u="none" strike="noStrike" dirty="0">
                          <a:effectLst/>
                        </a:rPr>
                        <a:t>5.1.1.</a:t>
                      </a:r>
                      <a:endParaRPr lang="bg-BG" sz="800" b="1" i="0" u="none" strike="noStrike" dirty="0">
                        <a:effectLst/>
                        <a:latin typeface="Arial"/>
                      </a:endParaRPr>
                    </a:p>
                  </a:txBody>
                  <a:tcPr marL="6735" marR="6735" marT="673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800" u="none" strike="noStrike">
                          <a:effectLst/>
                        </a:rPr>
                        <a:t> </a:t>
                      </a:r>
                      <a:endParaRPr lang="bg-BG" sz="800" b="1" i="0" u="none" strike="noStrike">
                        <a:effectLst/>
                        <a:latin typeface="Arial"/>
                      </a:endParaRPr>
                    </a:p>
                  </a:txBody>
                  <a:tcPr marL="6735" marR="6735" marT="673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800" u="none" strike="noStrike" dirty="0">
                          <a:effectLst/>
                        </a:rPr>
                        <a:t> </a:t>
                      </a:r>
                      <a:endParaRPr lang="bg-BG" sz="800" b="0" i="0" u="none" strike="noStrike" dirty="0">
                        <a:effectLst/>
                        <a:latin typeface="Arial"/>
                      </a:endParaRPr>
                    </a:p>
                  </a:txBody>
                  <a:tcPr marL="6735" marR="6735" marT="673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u="none" strike="noStrike">
                          <a:effectLst/>
                        </a:rPr>
                        <a:t>0</a:t>
                      </a:r>
                      <a:endParaRPr lang="bg-BG" sz="800" b="0" i="0" u="none" strike="noStrike">
                        <a:effectLst/>
                        <a:latin typeface="Arial"/>
                      </a:endParaRPr>
                    </a:p>
                  </a:txBody>
                  <a:tcPr marL="6735" marR="6735" marT="673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800" u="none" strike="noStrike">
                          <a:effectLst/>
                        </a:rPr>
                        <a:t>0</a:t>
                      </a:r>
                      <a:endParaRPr lang="bg-BG" sz="800" b="0" i="0" u="none" strike="noStrike">
                        <a:effectLst/>
                        <a:latin typeface="Arial"/>
                      </a:endParaRPr>
                    </a:p>
                  </a:txBody>
                  <a:tcPr marL="6735" marR="6735" marT="673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800" u="none" strike="noStrike">
                          <a:effectLst/>
                        </a:rPr>
                        <a:t>0,00</a:t>
                      </a:r>
                      <a:endParaRPr lang="bg-BG" sz="800" b="0" i="0" u="none" strike="noStrike">
                        <a:effectLst/>
                        <a:latin typeface="Arial"/>
                      </a:endParaRPr>
                    </a:p>
                  </a:txBody>
                  <a:tcPr marL="6735" marR="6735" marT="673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73096">
                <a:tc>
                  <a:txBody>
                    <a:bodyPr/>
                    <a:lstStyle/>
                    <a:p>
                      <a:pPr algn="l" fontAlgn="ctr"/>
                      <a:r>
                        <a:rPr lang="bg-BG" sz="800" u="none" strike="noStrike" dirty="0">
                          <a:effectLst/>
                        </a:rPr>
                        <a:t>5.1.2.</a:t>
                      </a:r>
                      <a:endParaRPr lang="bg-BG" sz="800" b="1" i="0" u="none" strike="noStrike" dirty="0">
                        <a:effectLst/>
                        <a:latin typeface="Arial"/>
                      </a:endParaRPr>
                    </a:p>
                  </a:txBody>
                  <a:tcPr marL="6735" marR="6735" marT="673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800" u="none" strike="noStrike">
                          <a:effectLst/>
                        </a:rPr>
                        <a:t> </a:t>
                      </a:r>
                      <a:endParaRPr lang="bg-BG" sz="800" b="1" i="0" u="none" strike="noStrike">
                        <a:effectLst/>
                        <a:latin typeface="Arial"/>
                      </a:endParaRPr>
                    </a:p>
                  </a:txBody>
                  <a:tcPr marL="6735" marR="6735" marT="673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800" u="none" strike="noStrike" dirty="0">
                          <a:effectLst/>
                        </a:rPr>
                        <a:t> </a:t>
                      </a:r>
                      <a:endParaRPr lang="bg-BG" sz="800" b="0" i="0" u="none" strike="noStrike" dirty="0">
                        <a:effectLst/>
                        <a:latin typeface="Arial"/>
                      </a:endParaRPr>
                    </a:p>
                  </a:txBody>
                  <a:tcPr marL="6735" marR="6735" marT="673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u="none" strike="noStrike">
                          <a:effectLst/>
                        </a:rPr>
                        <a:t>0</a:t>
                      </a:r>
                      <a:endParaRPr lang="bg-BG" sz="800" b="0" i="0" u="none" strike="noStrike">
                        <a:effectLst/>
                        <a:latin typeface="Arial"/>
                      </a:endParaRPr>
                    </a:p>
                  </a:txBody>
                  <a:tcPr marL="6735" marR="6735" marT="673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800" u="none" strike="noStrike">
                          <a:effectLst/>
                        </a:rPr>
                        <a:t>0</a:t>
                      </a:r>
                      <a:endParaRPr lang="bg-BG" sz="800" b="0" i="0" u="none" strike="noStrike">
                        <a:effectLst/>
                        <a:latin typeface="Arial"/>
                      </a:endParaRPr>
                    </a:p>
                  </a:txBody>
                  <a:tcPr marL="6735" marR="6735" marT="673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800" u="none" strike="noStrike">
                          <a:effectLst/>
                        </a:rPr>
                        <a:t>0,00</a:t>
                      </a:r>
                      <a:endParaRPr lang="bg-BG" sz="800" b="0" i="0" u="none" strike="noStrike">
                        <a:effectLst/>
                        <a:latin typeface="Arial"/>
                      </a:endParaRPr>
                    </a:p>
                  </a:txBody>
                  <a:tcPr marL="6735" marR="6735" marT="673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6701">
                <a:tc>
                  <a:txBody>
                    <a:bodyPr/>
                    <a:lstStyle/>
                    <a:p>
                      <a:pPr algn="l" fontAlgn="ctr"/>
                      <a:r>
                        <a:rPr lang="bg-BG" sz="800" u="none" strike="noStrike" dirty="0">
                          <a:effectLst/>
                        </a:rPr>
                        <a:t>5.1.3.</a:t>
                      </a:r>
                      <a:endParaRPr lang="bg-BG" sz="800" b="1" i="0" u="none" strike="noStrike" dirty="0">
                        <a:effectLst/>
                        <a:latin typeface="Arial"/>
                      </a:endParaRPr>
                    </a:p>
                  </a:txBody>
                  <a:tcPr marL="6735" marR="6735" marT="673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800" u="none" strike="noStrike">
                          <a:effectLst/>
                        </a:rPr>
                        <a:t> </a:t>
                      </a:r>
                      <a:endParaRPr lang="bg-BG" sz="800" b="1" i="0" u="none" strike="noStrike">
                        <a:effectLst/>
                        <a:latin typeface="Arial"/>
                      </a:endParaRPr>
                    </a:p>
                  </a:txBody>
                  <a:tcPr marL="6735" marR="6735" marT="673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800" u="none" strike="noStrike">
                          <a:effectLst/>
                        </a:rPr>
                        <a:t> </a:t>
                      </a:r>
                      <a:endParaRPr lang="bg-BG" sz="800" b="0" i="0" u="none" strike="noStrike">
                        <a:effectLst/>
                        <a:latin typeface="Arial"/>
                      </a:endParaRPr>
                    </a:p>
                  </a:txBody>
                  <a:tcPr marL="6735" marR="6735" marT="673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u="none" strike="noStrike" dirty="0">
                          <a:effectLst/>
                        </a:rPr>
                        <a:t>0</a:t>
                      </a:r>
                      <a:endParaRPr lang="bg-BG" sz="800" b="0" i="0" u="none" strike="noStrike" dirty="0">
                        <a:effectLst/>
                        <a:latin typeface="Arial"/>
                      </a:endParaRPr>
                    </a:p>
                  </a:txBody>
                  <a:tcPr marL="6735" marR="6735" marT="673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800" u="none" strike="noStrike">
                          <a:effectLst/>
                        </a:rPr>
                        <a:t>0</a:t>
                      </a:r>
                      <a:endParaRPr lang="bg-BG" sz="800" b="0" i="0" u="none" strike="noStrike">
                        <a:effectLst/>
                        <a:latin typeface="Arial"/>
                      </a:endParaRPr>
                    </a:p>
                  </a:txBody>
                  <a:tcPr marL="6735" marR="6735" marT="673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800" u="none" strike="noStrike">
                          <a:effectLst/>
                        </a:rPr>
                        <a:t>0,00</a:t>
                      </a:r>
                      <a:endParaRPr lang="bg-BG" sz="800" b="0" i="0" u="none" strike="noStrike">
                        <a:effectLst/>
                        <a:latin typeface="Arial"/>
                      </a:endParaRPr>
                    </a:p>
                  </a:txBody>
                  <a:tcPr marL="6735" marR="6735" marT="673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73096">
                <a:tc>
                  <a:txBody>
                    <a:bodyPr/>
                    <a:lstStyle/>
                    <a:p>
                      <a:pPr algn="l" fontAlgn="b"/>
                      <a:r>
                        <a:rPr lang="bg-BG" sz="800" u="none" strike="noStrike" dirty="0">
                          <a:effectLst/>
                        </a:rPr>
                        <a:t>5.1.4.</a:t>
                      </a:r>
                      <a:endParaRPr lang="bg-BG" sz="800" b="1" i="0" u="none" strike="noStrike" dirty="0">
                        <a:effectLst/>
                        <a:latin typeface="Arial"/>
                      </a:endParaRPr>
                    </a:p>
                  </a:txBody>
                  <a:tcPr marL="6735" marR="6735" marT="673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800" u="none" strike="noStrike">
                          <a:effectLst/>
                        </a:rPr>
                        <a:t> </a:t>
                      </a:r>
                      <a:endParaRPr lang="bg-BG" sz="800" b="1" i="0" u="none" strike="noStrike">
                        <a:effectLst/>
                        <a:latin typeface="Arial"/>
                      </a:endParaRPr>
                    </a:p>
                  </a:txBody>
                  <a:tcPr marL="6735" marR="6735" marT="673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800" u="none" strike="noStrike">
                          <a:effectLst/>
                        </a:rPr>
                        <a:t> </a:t>
                      </a:r>
                      <a:endParaRPr lang="bg-BG" sz="800" b="0" i="0" u="none" strike="noStrike">
                        <a:effectLst/>
                        <a:latin typeface="Arial"/>
                      </a:endParaRPr>
                    </a:p>
                  </a:txBody>
                  <a:tcPr marL="6735" marR="6735" marT="673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u="none" strike="noStrike" dirty="0">
                          <a:effectLst/>
                        </a:rPr>
                        <a:t>0</a:t>
                      </a:r>
                      <a:endParaRPr lang="bg-BG" sz="800" b="0" i="0" u="none" strike="noStrike" dirty="0">
                        <a:effectLst/>
                        <a:latin typeface="Arial"/>
                      </a:endParaRPr>
                    </a:p>
                  </a:txBody>
                  <a:tcPr marL="6735" marR="6735" marT="673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800" u="none" strike="noStrike">
                          <a:effectLst/>
                        </a:rPr>
                        <a:t>0</a:t>
                      </a:r>
                      <a:endParaRPr lang="bg-BG" sz="800" b="0" i="0" u="none" strike="noStrike">
                        <a:effectLst/>
                        <a:latin typeface="Arial"/>
                      </a:endParaRPr>
                    </a:p>
                  </a:txBody>
                  <a:tcPr marL="6735" marR="6735" marT="673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800" u="none" strike="noStrike">
                          <a:effectLst/>
                        </a:rPr>
                        <a:t>0,00</a:t>
                      </a:r>
                      <a:endParaRPr lang="bg-BG" sz="800" b="0" i="0" u="none" strike="noStrike">
                        <a:effectLst/>
                        <a:latin typeface="Arial"/>
                      </a:endParaRPr>
                    </a:p>
                  </a:txBody>
                  <a:tcPr marL="6735" marR="6735" marT="673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73096">
                <a:tc>
                  <a:txBody>
                    <a:bodyPr/>
                    <a:lstStyle/>
                    <a:p>
                      <a:pPr algn="l" fontAlgn="b"/>
                      <a:r>
                        <a:rPr lang="bg-BG" sz="800" u="none" strike="noStrike" dirty="0">
                          <a:effectLst/>
                        </a:rPr>
                        <a:t>5.1.5.</a:t>
                      </a:r>
                      <a:endParaRPr lang="bg-BG" sz="800" b="1" i="0" u="none" strike="noStrike" dirty="0">
                        <a:effectLst/>
                        <a:latin typeface="Arial"/>
                      </a:endParaRPr>
                    </a:p>
                  </a:txBody>
                  <a:tcPr marL="6735" marR="6735" marT="673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800" u="none" strike="noStrike">
                          <a:effectLst/>
                        </a:rPr>
                        <a:t> </a:t>
                      </a:r>
                      <a:endParaRPr lang="bg-BG" sz="800" b="1" i="0" u="none" strike="noStrike">
                        <a:effectLst/>
                        <a:latin typeface="Arial"/>
                      </a:endParaRPr>
                    </a:p>
                  </a:txBody>
                  <a:tcPr marL="6735" marR="6735" marT="673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800" u="none" strike="noStrike">
                          <a:effectLst/>
                        </a:rPr>
                        <a:t> </a:t>
                      </a:r>
                      <a:endParaRPr lang="bg-BG" sz="800" b="0" i="0" u="none" strike="noStrike">
                        <a:effectLst/>
                        <a:latin typeface="Arial"/>
                      </a:endParaRPr>
                    </a:p>
                  </a:txBody>
                  <a:tcPr marL="6735" marR="6735" marT="673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u="none" strike="noStrike" dirty="0">
                          <a:effectLst/>
                        </a:rPr>
                        <a:t>0</a:t>
                      </a:r>
                      <a:endParaRPr lang="bg-BG" sz="800" b="0" i="0" u="none" strike="noStrike" dirty="0">
                        <a:effectLst/>
                        <a:latin typeface="Arial"/>
                      </a:endParaRPr>
                    </a:p>
                  </a:txBody>
                  <a:tcPr marL="6735" marR="6735" marT="673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800" u="none" strike="noStrike" dirty="0">
                          <a:effectLst/>
                        </a:rPr>
                        <a:t>0</a:t>
                      </a:r>
                      <a:endParaRPr lang="bg-BG" sz="800" b="0" i="0" u="none" strike="noStrike" dirty="0">
                        <a:effectLst/>
                        <a:latin typeface="Arial"/>
                      </a:endParaRPr>
                    </a:p>
                  </a:txBody>
                  <a:tcPr marL="6735" marR="6735" marT="673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800" u="none" strike="noStrike">
                          <a:effectLst/>
                        </a:rPr>
                        <a:t>0,00</a:t>
                      </a:r>
                      <a:endParaRPr lang="bg-BG" sz="800" b="0" i="0" u="none" strike="noStrike">
                        <a:effectLst/>
                        <a:latin typeface="Arial"/>
                      </a:endParaRPr>
                    </a:p>
                  </a:txBody>
                  <a:tcPr marL="6735" marR="6735" marT="673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73096">
                <a:tc>
                  <a:txBody>
                    <a:bodyPr/>
                    <a:lstStyle/>
                    <a:p>
                      <a:pPr algn="l" fontAlgn="b"/>
                      <a:r>
                        <a:rPr lang="bg-BG" sz="800" u="none" strike="noStrike" dirty="0">
                          <a:effectLst/>
                        </a:rPr>
                        <a:t>5.1.6.</a:t>
                      </a:r>
                      <a:endParaRPr lang="bg-BG" sz="800" b="1" i="0" u="none" strike="noStrike" dirty="0">
                        <a:effectLst/>
                        <a:latin typeface="Arial"/>
                      </a:endParaRPr>
                    </a:p>
                  </a:txBody>
                  <a:tcPr marL="6735" marR="6735" marT="673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800" u="none" strike="noStrike">
                          <a:effectLst/>
                        </a:rPr>
                        <a:t> </a:t>
                      </a:r>
                      <a:endParaRPr lang="bg-BG" sz="800" b="1" i="0" u="none" strike="noStrike">
                        <a:effectLst/>
                        <a:latin typeface="Arial"/>
                      </a:endParaRPr>
                    </a:p>
                  </a:txBody>
                  <a:tcPr marL="6735" marR="6735" marT="673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800" u="none" strike="noStrike">
                          <a:effectLst/>
                        </a:rPr>
                        <a:t> </a:t>
                      </a:r>
                      <a:endParaRPr lang="bg-BG" sz="800" b="0" i="0" u="none" strike="noStrike">
                        <a:effectLst/>
                        <a:latin typeface="Arial"/>
                      </a:endParaRPr>
                    </a:p>
                  </a:txBody>
                  <a:tcPr marL="6735" marR="6735" marT="673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u="none" strike="noStrike">
                          <a:effectLst/>
                        </a:rPr>
                        <a:t>0</a:t>
                      </a:r>
                      <a:endParaRPr lang="bg-BG" sz="800" b="0" i="0" u="none" strike="noStrike">
                        <a:effectLst/>
                        <a:latin typeface="Arial"/>
                      </a:endParaRPr>
                    </a:p>
                  </a:txBody>
                  <a:tcPr marL="6735" marR="6735" marT="673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800" u="none" strike="noStrike" dirty="0">
                          <a:effectLst/>
                        </a:rPr>
                        <a:t>0</a:t>
                      </a:r>
                      <a:endParaRPr lang="bg-BG" sz="800" b="0" i="0" u="none" strike="noStrike" dirty="0">
                        <a:effectLst/>
                        <a:latin typeface="Arial"/>
                      </a:endParaRPr>
                    </a:p>
                  </a:txBody>
                  <a:tcPr marL="6735" marR="6735" marT="673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800" u="none" strike="noStrike">
                          <a:effectLst/>
                        </a:rPr>
                        <a:t>0,00</a:t>
                      </a:r>
                      <a:endParaRPr lang="bg-BG" sz="800" b="0" i="0" u="none" strike="noStrike">
                        <a:effectLst/>
                        <a:latin typeface="Arial"/>
                      </a:endParaRPr>
                    </a:p>
                  </a:txBody>
                  <a:tcPr marL="6735" marR="6735" marT="673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73096">
                <a:tc>
                  <a:txBody>
                    <a:bodyPr/>
                    <a:lstStyle/>
                    <a:p>
                      <a:pPr algn="l" fontAlgn="b"/>
                      <a:r>
                        <a:rPr lang="bg-BG" sz="800" u="none" strike="noStrike" dirty="0">
                          <a:effectLst/>
                        </a:rPr>
                        <a:t>5.1.7.</a:t>
                      </a:r>
                      <a:endParaRPr lang="bg-BG" sz="800" b="1" i="0" u="none" strike="noStrike" dirty="0">
                        <a:effectLst/>
                        <a:latin typeface="Arial"/>
                      </a:endParaRPr>
                    </a:p>
                  </a:txBody>
                  <a:tcPr marL="6735" marR="6735" marT="673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800" u="none" strike="noStrike">
                          <a:effectLst/>
                        </a:rPr>
                        <a:t> </a:t>
                      </a:r>
                      <a:endParaRPr lang="bg-BG" sz="800" b="1" i="0" u="none" strike="noStrike">
                        <a:effectLst/>
                        <a:latin typeface="Arial"/>
                      </a:endParaRPr>
                    </a:p>
                  </a:txBody>
                  <a:tcPr marL="6735" marR="6735" marT="673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800" u="none" strike="noStrike">
                          <a:effectLst/>
                        </a:rPr>
                        <a:t> </a:t>
                      </a:r>
                      <a:endParaRPr lang="bg-BG" sz="800" b="0" i="0" u="none" strike="noStrike">
                        <a:effectLst/>
                        <a:latin typeface="Arial"/>
                      </a:endParaRPr>
                    </a:p>
                  </a:txBody>
                  <a:tcPr marL="6735" marR="6735" marT="673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u="none" strike="noStrike">
                          <a:effectLst/>
                        </a:rPr>
                        <a:t>0</a:t>
                      </a:r>
                      <a:endParaRPr lang="bg-BG" sz="800" b="0" i="0" u="none" strike="noStrike">
                        <a:effectLst/>
                        <a:latin typeface="Arial"/>
                      </a:endParaRPr>
                    </a:p>
                  </a:txBody>
                  <a:tcPr marL="6735" marR="6735" marT="673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800" u="none" strike="noStrike" dirty="0">
                          <a:effectLst/>
                        </a:rPr>
                        <a:t>0</a:t>
                      </a:r>
                      <a:endParaRPr lang="bg-BG" sz="800" b="0" i="0" u="none" strike="noStrike" dirty="0">
                        <a:effectLst/>
                        <a:latin typeface="Arial"/>
                      </a:endParaRPr>
                    </a:p>
                  </a:txBody>
                  <a:tcPr marL="6735" marR="6735" marT="673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800" u="none" strike="noStrike">
                          <a:effectLst/>
                        </a:rPr>
                        <a:t>0,00</a:t>
                      </a:r>
                      <a:endParaRPr lang="bg-BG" sz="800" b="0" i="0" u="none" strike="noStrike">
                        <a:effectLst/>
                        <a:latin typeface="Arial"/>
                      </a:endParaRPr>
                    </a:p>
                  </a:txBody>
                  <a:tcPr marL="6735" marR="6735" marT="673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73096">
                <a:tc>
                  <a:txBody>
                    <a:bodyPr/>
                    <a:lstStyle/>
                    <a:p>
                      <a:pPr algn="l" fontAlgn="b"/>
                      <a:r>
                        <a:rPr lang="bg-BG" sz="800" u="none" strike="noStrike" dirty="0">
                          <a:effectLst/>
                        </a:rPr>
                        <a:t>5.1.8.</a:t>
                      </a:r>
                      <a:endParaRPr lang="bg-BG" sz="800" b="1" i="0" u="none" strike="noStrike" dirty="0">
                        <a:effectLst/>
                        <a:latin typeface="Arial"/>
                      </a:endParaRPr>
                    </a:p>
                  </a:txBody>
                  <a:tcPr marL="6735" marR="6735" marT="673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800" u="none" strike="noStrike">
                          <a:effectLst/>
                        </a:rPr>
                        <a:t> </a:t>
                      </a:r>
                      <a:endParaRPr lang="bg-BG" sz="800" b="1" i="0" u="none" strike="noStrike">
                        <a:effectLst/>
                        <a:latin typeface="Arial"/>
                      </a:endParaRPr>
                    </a:p>
                  </a:txBody>
                  <a:tcPr marL="6735" marR="6735" marT="673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800" u="none" strike="noStrike">
                          <a:effectLst/>
                        </a:rPr>
                        <a:t> </a:t>
                      </a:r>
                      <a:endParaRPr lang="bg-BG" sz="800" b="0" i="0" u="none" strike="noStrike">
                        <a:effectLst/>
                        <a:latin typeface="Arial"/>
                      </a:endParaRPr>
                    </a:p>
                  </a:txBody>
                  <a:tcPr marL="6735" marR="6735" marT="673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u="none" strike="noStrike">
                          <a:effectLst/>
                        </a:rPr>
                        <a:t>0</a:t>
                      </a:r>
                      <a:endParaRPr lang="bg-BG" sz="800" b="0" i="0" u="none" strike="noStrike">
                        <a:effectLst/>
                        <a:latin typeface="Arial"/>
                      </a:endParaRPr>
                    </a:p>
                  </a:txBody>
                  <a:tcPr marL="6735" marR="6735" marT="673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800" u="none" strike="noStrike">
                          <a:effectLst/>
                        </a:rPr>
                        <a:t>0</a:t>
                      </a:r>
                      <a:endParaRPr lang="bg-BG" sz="800" b="0" i="0" u="none" strike="noStrike">
                        <a:effectLst/>
                        <a:latin typeface="Arial"/>
                      </a:endParaRPr>
                    </a:p>
                  </a:txBody>
                  <a:tcPr marL="6735" marR="6735" marT="673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800" u="none" strike="noStrike" dirty="0">
                          <a:effectLst/>
                        </a:rPr>
                        <a:t>0,00</a:t>
                      </a:r>
                      <a:endParaRPr lang="bg-BG" sz="800" b="0" i="0" u="none" strike="noStrike" dirty="0">
                        <a:effectLst/>
                        <a:latin typeface="Arial"/>
                      </a:endParaRPr>
                    </a:p>
                  </a:txBody>
                  <a:tcPr marL="6735" marR="6735" marT="673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73096">
                <a:tc>
                  <a:txBody>
                    <a:bodyPr/>
                    <a:lstStyle/>
                    <a:p>
                      <a:pPr algn="l" fontAlgn="b"/>
                      <a:r>
                        <a:rPr lang="bg-BG" sz="800" u="none" strike="noStrike" dirty="0">
                          <a:effectLst/>
                        </a:rPr>
                        <a:t>5.1.9.</a:t>
                      </a:r>
                      <a:endParaRPr lang="bg-BG" sz="800" b="1" i="0" u="none" strike="noStrike" dirty="0">
                        <a:effectLst/>
                        <a:latin typeface="Arial"/>
                      </a:endParaRPr>
                    </a:p>
                  </a:txBody>
                  <a:tcPr marL="6735" marR="6735" marT="673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800" u="none" strike="noStrike">
                          <a:effectLst/>
                        </a:rPr>
                        <a:t> </a:t>
                      </a:r>
                      <a:endParaRPr lang="bg-BG" sz="800" b="1" i="0" u="none" strike="noStrike">
                        <a:effectLst/>
                        <a:latin typeface="Arial"/>
                      </a:endParaRPr>
                    </a:p>
                  </a:txBody>
                  <a:tcPr marL="6735" marR="6735" marT="673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800" u="none" strike="noStrike">
                          <a:effectLst/>
                        </a:rPr>
                        <a:t> </a:t>
                      </a:r>
                      <a:endParaRPr lang="bg-BG" sz="800" b="0" i="0" u="none" strike="noStrike">
                        <a:effectLst/>
                        <a:latin typeface="Arial"/>
                      </a:endParaRPr>
                    </a:p>
                  </a:txBody>
                  <a:tcPr marL="6735" marR="6735" marT="673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u="none" strike="noStrike">
                          <a:effectLst/>
                        </a:rPr>
                        <a:t>0</a:t>
                      </a:r>
                      <a:endParaRPr lang="bg-BG" sz="800" b="0" i="0" u="none" strike="noStrike">
                        <a:effectLst/>
                        <a:latin typeface="Arial"/>
                      </a:endParaRPr>
                    </a:p>
                  </a:txBody>
                  <a:tcPr marL="6735" marR="6735" marT="673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800" u="none" strike="noStrike">
                          <a:effectLst/>
                        </a:rPr>
                        <a:t>0</a:t>
                      </a:r>
                      <a:endParaRPr lang="bg-BG" sz="800" b="0" i="0" u="none" strike="noStrike">
                        <a:effectLst/>
                        <a:latin typeface="Arial"/>
                      </a:endParaRPr>
                    </a:p>
                  </a:txBody>
                  <a:tcPr marL="6735" marR="6735" marT="673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800" u="none" strike="noStrike" dirty="0">
                          <a:effectLst/>
                        </a:rPr>
                        <a:t>0,00</a:t>
                      </a:r>
                      <a:endParaRPr lang="bg-BG" sz="800" b="0" i="0" u="none" strike="noStrike" dirty="0">
                        <a:effectLst/>
                        <a:latin typeface="Arial"/>
                      </a:endParaRPr>
                    </a:p>
                  </a:txBody>
                  <a:tcPr marL="6735" marR="6735" marT="673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73096">
                <a:tc>
                  <a:txBody>
                    <a:bodyPr/>
                    <a:lstStyle/>
                    <a:p>
                      <a:pPr algn="l" fontAlgn="b"/>
                      <a:r>
                        <a:rPr lang="bg-BG" sz="800" u="none" strike="noStrike" dirty="0">
                          <a:effectLst/>
                        </a:rPr>
                        <a:t>5.1.10.</a:t>
                      </a:r>
                      <a:endParaRPr lang="bg-BG" sz="800" b="1" i="0" u="none" strike="noStrike" dirty="0">
                        <a:effectLst/>
                        <a:latin typeface="Arial"/>
                      </a:endParaRPr>
                    </a:p>
                  </a:txBody>
                  <a:tcPr marL="6735" marR="6735" marT="673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800" u="none" strike="noStrike" dirty="0">
                          <a:effectLst/>
                        </a:rPr>
                        <a:t> </a:t>
                      </a:r>
                      <a:endParaRPr lang="bg-BG" sz="800" b="1" i="0" u="none" strike="noStrike" dirty="0">
                        <a:effectLst/>
                        <a:latin typeface="Arial"/>
                      </a:endParaRPr>
                    </a:p>
                  </a:txBody>
                  <a:tcPr marL="6735" marR="6735" marT="673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800" u="none" strike="noStrike">
                          <a:effectLst/>
                        </a:rPr>
                        <a:t> </a:t>
                      </a:r>
                      <a:endParaRPr lang="bg-BG" sz="800" b="0" i="0" u="none" strike="noStrike">
                        <a:effectLst/>
                        <a:latin typeface="Arial"/>
                      </a:endParaRPr>
                    </a:p>
                  </a:txBody>
                  <a:tcPr marL="6735" marR="6735" marT="673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u="none" strike="noStrike">
                          <a:effectLst/>
                        </a:rPr>
                        <a:t>0</a:t>
                      </a:r>
                      <a:endParaRPr lang="bg-BG" sz="800" b="0" i="0" u="none" strike="noStrike">
                        <a:effectLst/>
                        <a:latin typeface="Arial"/>
                      </a:endParaRPr>
                    </a:p>
                  </a:txBody>
                  <a:tcPr marL="6735" marR="6735" marT="673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800" u="none" strike="noStrike">
                          <a:effectLst/>
                        </a:rPr>
                        <a:t>0</a:t>
                      </a:r>
                      <a:endParaRPr lang="bg-BG" sz="800" b="0" i="0" u="none" strike="noStrike">
                        <a:effectLst/>
                        <a:latin typeface="Arial"/>
                      </a:endParaRPr>
                    </a:p>
                  </a:txBody>
                  <a:tcPr marL="6735" marR="6735" marT="673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800" u="none" strike="noStrike" dirty="0">
                          <a:effectLst/>
                        </a:rPr>
                        <a:t>0,00</a:t>
                      </a:r>
                      <a:endParaRPr lang="bg-BG" sz="800" b="0" i="0" u="none" strike="noStrike" dirty="0">
                        <a:effectLst/>
                        <a:latin typeface="Arial"/>
                      </a:endParaRPr>
                    </a:p>
                  </a:txBody>
                  <a:tcPr marL="6735" marR="6735" marT="673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990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3"/>
          <p:cNvSpPr>
            <a:spLocks noChangeArrowheads="1"/>
          </p:cNvSpPr>
          <p:nvPr/>
        </p:nvSpPr>
        <p:spPr bwMode="auto">
          <a:xfrm>
            <a:off x="4762" y="0"/>
            <a:ext cx="9144000" cy="69269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41000">
                <a:schemeClr val="accent1">
                  <a:shade val="67500"/>
                  <a:satMod val="115000"/>
                  <a:lumMod val="98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txBody>
          <a:bodyPr lIns="91431" tIns="45715" rIns="91431" bIns="45715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bg-BG" altLang="bg-BG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11" name="Заглавие 1"/>
          <p:cNvSpPr txBox="1">
            <a:spLocks/>
          </p:cNvSpPr>
          <p:nvPr/>
        </p:nvSpPr>
        <p:spPr>
          <a:xfrm>
            <a:off x="609600" y="260648"/>
            <a:ext cx="822960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800" b="1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1800" dirty="0" smtClean="0"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endParaRPr lang="bg-BG" sz="1800" b="1" dirty="0"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Заглавие 2"/>
          <p:cNvSpPr txBox="1">
            <a:spLocks/>
          </p:cNvSpPr>
          <p:nvPr/>
        </p:nvSpPr>
        <p:spPr>
          <a:xfrm>
            <a:off x="583571" y="4437112"/>
            <a:ext cx="8229600" cy="5779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bg-BG" sz="1800" b="1" u="sng" dirty="0" smtClean="0"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r>
              <a:rPr lang="bg-BG" sz="1800" b="1" u="sng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/>
            </a:r>
            <a:br>
              <a:rPr lang="bg-BG" sz="1800" b="1" u="sng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endParaRPr lang="bg-BG" sz="1800" u="sng" dirty="0"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15816" y="161682"/>
            <a:ext cx="3308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НЕОБХОДИМИ ДОКУМЕНТИ</a:t>
            </a:r>
            <a:endParaRPr lang="bg-BG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2" name="Заглавие 1"/>
          <p:cNvSpPr txBox="1">
            <a:spLocks/>
          </p:cNvSpPr>
          <p:nvPr/>
        </p:nvSpPr>
        <p:spPr>
          <a:xfrm>
            <a:off x="607774" y="648337"/>
            <a:ext cx="8229600" cy="6924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1800" b="1" u="sng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Компонент </a:t>
            </a:r>
            <a:r>
              <a:rPr lang="bg-BG" sz="1800" b="1" u="sng" dirty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2</a:t>
            </a:r>
            <a:r>
              <a:rPr lang="bg-BG" sz="1800" b="1" dirty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/>
            </a:r>
            <a:br>
              <a:rPr lang="bg-BG" sz="1800" b="1" dirty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bg-BG" sz="1800" b="1" dirty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„Мобилност“</a:t>
            </a:r>
            <a:endParaRPr lang="bg-BG" sz="1800" b="1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7536" y="1268760"/>
            <a:ext cx="80254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Попълнени декларации по образец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g-BG" sz="1400" b="1" dirty="0">
                <a:solidFill>
                  <a:srgbClr val="1F497D"/>
                </a:solidFill>
                <a:latin typeface="Century Gothic" pitchFamily="34" charset="0"/>
              </a:rPr>
              <a:t>Приложение № 5</a:t>
            </a: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 и </a:t>
            </a:r>
            <a:r>
              <a:rPr lang="bg-BG" sz="1400" b="1" dirty="0">
                <a:solidFill>
                  <a:srgbClr val="1F497D"/>
                </a:solidFill>
                <a:latin typeface="Century Gothic" pitchFamily="34" charset="0"/>
              </a:rPr>
              <a:t>Приложение № 6</a:t>
            </a: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 – в един екземпляр на хартиен носител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" y="1730425"/>
            <a:ext cx="9144000" cy="512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57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3"/>
          <p:cNvSpPr>
            <a:spLocks noChangeArrowheads="1"/>
          </p:cNvSpPr>
          <p:nvPr/>
        </p:nvSpPr>
        <p:spPr bwMode="auto">
          <a:xfrm>
            <a:off x="4762" y="0"/>
            <a:ext cx="9144000" cy="69269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41000">
                <a:schemeClr val="accent1">
                  <a:shade val="67500"/>
                  <a:satMod val="115000"/>
                  <a:lumMod val="98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txBody>
          <a:bodyPr lIns="91431" tIns="45715" rIns="91431" bIns="45715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bg-BG" altLang="bg-BG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11" name="Заглавие 1"/>
          <p:cNvSpPr txBox="1">
            <a:spLocks/>
          </p:cNvSpPr>
          <p:nvPr/>
        </p:nvSpPr>
        <p:spPr>
          <a:xfrm>
            <a:off x="609600" y="260648"/>
            <a:ext cx="822960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800" b="1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1800" dirty="0" smtClean="0"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endParaRPr lang="bg-BG" sz="1800" b="1" dirty="0"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Заглавие 2"/>
          <p:cNvSpPr txBox="1">
            <a:spLocks/>
          </p:cNvSpPr>
          <p:nvPr/>
        </p:nvSpPr>
        <p:spPr>
          <a:xfrm>
            <a:off x="583571" y="4437112"/>
            <a:ext cx="8229600" cy="5779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bg-BG" sz="1800" b="1" u="sng" dirty="0" smtClean="0"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r>
              <a:rPr lang="bg-BG" sz="1800" b="1" u="sng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/>
            </a:r>
            <a:br>
              <a:rPr lang="bg-BG" sz="1800" b="1" u="sng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endParaRPr lang="bg-BG" sz="1800" u="sng" dirty="0"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15816" y="161682"/>
            <a:ext cx="3308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НЕОБХОДИМИ ДОКУМЕНТИ</a:t>
            </a:r>
            <a:endParaRPr lang="bg-BG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2" name="Заглавие 1"/>
          <p:cNvSpPr txBox="1">
            <a:spLocks/>
          </p:cNvSpPr>
          <p:nvPr/>
        </p:nvSpPr>
        <p:spPr>
          <a:xfrm>
            <a:off x="467544" y="648337"/>
            <a:ext cx="8229600" cy="6924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1800" b="1" u="sng" dirty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Компонент 2</a:t>
            </a:r>
            <a:r>
              <a:rPr lang="bg-BG" sz="1800" b="1" dirty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/>
            </a:r>
            <a:br>
              <a:rPr lang="bg-BG" sz="1800" b="1" dirty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bg-BG" sz="1800" b="1" dirty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„Мобилност“</a:t>
            </a:r>
            <a:endParaRPr lang="bg-BG" sz="1800" b="1" dirty="0">
              <a:solidFill>
                <a:srgbClr val="4F81BD">
                  <a:lumMod val="50000"/>
                </a:srgb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5" y="1340768"/>
            <a:ext cx="9144000" cy="551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32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3"/>
          <p:cNvSpPr>
            <a:spLocks noChangeArrowheads="1"/>
          </p:cNvSpPr>
          <p:nvPr/>
        </p:nvSpPr>
        <p:spPr bwMode="auto">
          <a:xfrm>
            <a:off x="4762" y="0"/>
            <a:ext cx="9144000" cy="69269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41000">
                <a:schemeClr val="accent1">
                  <a:shade val="67500"/>
                  <a:satMod val="115000"/>
                  <a:lumMod val="98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txBody>
          <a:bodyPr lIns="91431" tIns="45715" rIns="91431" bIns="45715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bg-BG" altLang="bg-BG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11" name="Заглавие 1"/>
          <p:cNvSpPr txBox="1">
            <a:spLocks/>
          </p:cNvSpPr>
          <p:nvPr/>
        </p:nvSpPr>
        <p:spPr>
          <a:xfrm>
            <a:off x="609600" y="260648"/>
            <a:ext cx="822960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800" b="1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1800" dirty="0" smtClean="0"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endParaRPr lang="bg-BG" sz="1800" b="1" dirty="0"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Заглавие 2"/>
          <p:cNvSpPr txBox="1">
            <a:spLocks/>
          </p:cNvSpPr>
          <p:nvPr/>
        </p:nvSpPr>
        <p:spPr>
          <a:xfrm>
            <a:off x="583571" y="4437112"/>
            <a:ext cx="8229600" cy="5779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bg-BG" sz="1800" b="1" u="sng" dirty="0" smtClean="0"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r>
              <a:rPr lang="bg-BG" sz="1800" b="1" u="sng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/>
            </a:r>
            <a:br>
              <a:rPr lang="bg-BG" sz="1800" b="1" u="sng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endParaRPr lang="bg-BG" sz="1800" u="sng" dirty="0"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2" name="Заглавие 1"/>
          <p:cNvSpPr txBox="1">
            <a:spLocks/>
          </p:cNvSpPr>
          <p:nvPr/>
        </p:nvSpPr>
        <p:spPr>
          <a:xfrm>
            <a:off x="323528" y="864361"/>
            <a:ext cx="8229600" cy="6924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solidFill>
                  <a:srgbClr val="4F81BD">
                    <a:lumMod val="50000"/>
                  </a:srgbClr>
                </a:solidFill>
              </a:rPr>
              <a:t/>
            </a:r>
            <a:br>
              <a:rPr lang="en-US" sz="1800" b="1" dirty="0" smtClean="0">
                <a:solidFill>
                  <a:srgbClr val="4F81BD">
                    <a:lumMod val="50000"/>
                  </a:srgbClr>
                </a:solidFill>
              </a:rPr>
            </a:br>
            <a:r>
              <a:rPr lang="bg-BG" sz="1800" b="1" u="sng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Компонент 2</a:t>
            </a:r>
            <a:r>
              <a:rPr lang="bg-BG" sz="1800" b="1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/>
            </a:r>
            <a:br>
              <a:rPr lang="bg-BG" sz="1800" b="1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bg-BG" sz="1800" b="1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„Мобилност“</a:t>
            </a:r>
            <a:r>
              <a:rPr lang="bg-BG" sz="1800" dirty="0" smtClean="0">
                <a:solidFill>
                  <a:srgbClr val="4F81BD">
                    <a:lumMod val="50000"/>
                  </a:srgbClr>
                </a:solidFill>
              </a:rPr>
              <a:t/>
            </a:r>
            <a:br>
              <a:rPr lang="bg-BG" sz="1800" dirty="0" smtClean="0">
                <a:solidFill>
                  <a:srgbClr val="4F81BD">
                    <a:lumMod val="50000"/>
                  </a:srgbClr>
                </a:solidFill>
              </a:rPr>
            </a:br>
            <a:endParaRPr lang="bg-BG" sz="1800" b="1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13" name="Rectangle 33"/>
          <p:cNvSpPr>
            <a:spLocks noChangeArrowheads="1"/>
          </p:cNvSpPr>
          <p:nvPr/>
        </p:nvSpPr>
        <p:spPr bwMode="auto">
          <a:xfrm>
            <a:off x="4762" y="6547656"/>
            <a:ext cx="9153524" cy="310344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0"/>
                </a:schemeClr>
              </a:gs>
              <a:gs pos="41000">
                <a:schemeClr val="accent1">
                  <a:shade val="67500"/>
                  <a:satMod val="115000"/>
                  <a:lumMod val="98000"/>
                </a:schemeClr>
              </a:gs>
              <a:gs pos="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txBody>
          <a:bodyPr lIns="91431" tIns="45715" rIns="91431" bIns="45715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bg-BG" altLang="bg-BG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5117" y="2204864"/>
            <a:ext cx="794886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Оферта за транспортна услуга или цена на билети. В случай, че пътуването се осъществява с личен транспорт се посочват данни за вида и марката на личното моторно превозно средство, маршрута и разстоянията в километри, цената на горивото към момента на кандидатстване.</a:t>
            </a:r>
          </a:p>
          <a:p>
            <a:pPr algn="just"/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 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bg-BG" sz="1400" dirty="0" smtClean="0">
                <a:solidFill>
                  <a:prstClr val="black"/>
                </a:solidFill>
                <a:latin typeface="Century Gothic" pitchFamily="34" charset="0"/>
              </a:rPr>
              <a:t>Копие </a:t>
            </a: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от покана за участие, заверено с „Вярно с оригинала“, подпечатано и подписано от лицето, представляващо кандидатстващата организация. Поканата трябва да съдържа информация за организатора и за поканеното лице, наименование на културното събитие, точно определен срок и място на реализация</a:t>
            </a:r>
            <a:r>
              <a:rPr lang="bg-BG" sz="1400" dirty="0" smtClean="0">
                <a:solidFill>
                  <a:prstClr val="black"/>
                </a:solidFill>
                <a:latin typeface="Century Gothic" pitchFamily="34" charset="0"/>
              </a:rPr>
              <a:t>.</a:t>
            </a:r>
          </a:p>
          <a:p>
            <a:pPr algn="just"/>
            <a:endParaRPr lang="bg-BG" sz="1400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Нотариално заверено пълномощно – в случай, че предложението за участие не се подава от законен представител на кандидата</a:t>
            </a:r>
            <a:r>
              <a:rPr lang="en-US" sz="1400" dirty="0">
                <a:solidFill>
                  <a:prstClr val="black"/>
                </a:solidFill>
                <a:latin typeface="Century Gothic" pitchFamily="34" charset="0"/>
              </a:rPr>
              <a:t>;</a:t>
            </a:r>
            <a:endParaRPr lang="bg-BG" sz="1400" dirty="0">
              <a:solidFill>
                <a:prstClr val="black"/>
              </a:solidFill>
              <a:latin typeface="Century Gothic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endParaRPr lang="bg-BG" sz="1400" dirty="0">
              <a:solidFill>
                <a:prstClr val="black"/>
              </a:solidFill>
              <a:latin typeface="Century Gothic" pitchFamily="34" charset="0"/>
            </a:endParaRPr>
          </a:p>
          <a:p>
            <a:pPr algn="just"/>
            <a:r>
              <a:rPr lang="en-US" sz="1400" dirty="0">
                <a:solidFill>
                  <a:prstClr val="black"/>
                </a:solidFill>
                <a:latin typeface="Century Gothic" pitchFamily="34" charset="0"/>
              </a:rPr>
              <a:t> </a:t>
            </a:r>
            <a:endParaRPr lang="bg-BG" sz="1400" dirty="0">
              <a:solidFill>
                <a:prstClr val="black"/>
              </a:solidFill>
              <a:latin typeface="Century Gothic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Подадените документи не подлежат на връщане</a:t>
            </a:r>
            <a:r>
              <a:rPr lang="en-US" sz="1400" dirty="0">
                <a:solidFill>
                  <a:prstClr val="black"/>
                </a:solidFill>
                <a:latin typeface="Century Gothic" pitchFamily="34" charset="0"/>
              </a:rPr>
              <a:t>.</a:t>
            </a:r>
            <a:endParaRPr lang="bg-BG" sz="1400" dirty="0">
              <a:solidFill>
                <a:prstClr val="black"/>
              </a:solidFill>
              <a:latin typeface="Century Gothic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15816" y="161682"/>
            <a:ext cx="3308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НЕОБХОДИМИ ДОКУМЕНТИ</a:t>
            </a:r>
            <a:endParaRPr lang="bg-BG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0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3"/>
          <p:cNvSpPr>
            <a:spLocks noChangeArrowheads="1"/>
          </p:cNvSpPr>
          <p:nvPr/>
        </p:nvSpPr>
        <p:spPr bwMode="auto">
          <a:xfrm>
            <a:off x="4762" y="0"/>
            <a:ext cx="9144000" cy="69269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41000">
                <a:schemeClr val="accent1">
                  <a:shade val="67500"/>
                  <a:satMod val="115000"/>
                  <a:lumMod val="98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txBody>
          <a:bodyPr lIns="91431" tIns="45715" rIns="91431" bIns="45715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bg-BG" altLang="bg-BG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11" name="Заглавие 1"/>
          <p:cNvSpPr txBox="1">
            <a:spLocks/>
          </p:cNvSpPr>
          <p:nvPr/>
        </p:nvSpPr>
        <p:spPr>
          <a:xfrm>
            <a:off x="609600" y="260648"/>
            <a:ext cx="822960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1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СПЕЦИФИЧНИ </a:t>
            </a:r>
            <a:r>
              <a:rPr lang="bg-BG" sz="1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ИЗИСКВАНИЯ</a:t>
            </a:r>
          </a:p>
          <a:p>
            <a:endParaRPr lang="bg-BG" sz="1800" b="1" dirty="0"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21528" y="838453"/>
            <a:ext cx="7706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b="1" u="sng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Компонент </a:t>
            </a:r>
            <a:r>
              <a:rPr lang="bg-BG" b="1" u="sng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2  </a:t>
            </a:r>
            <a:endParaRPr lang="bg-BG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/>
            <a:r>
              <a:rPr lang="bg-BG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„Мобилност“</a:t>
            </a:r>
            <a:endParaRPr lang="bg-BG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" name="Rectangle 33"/>
          <p:cNvSpPr>
            <a:spLocks noChangeArrowheads="1"/>
          </p:cNvSpPr>
          <p:nvPr/>
        </p:nvSpPr>
        <p:spPr bwMode="auto">
          <a:xfrm>
            <a:off x="415" y="6551509"/>
            <a:ext cx="9153524" cy="310344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0"/>
                </a:schemeClr>
              </a:gs>
              <a:gs pos="41000">
                <a:schemeClr val="accent1">
                  <a:shade val="67500"/>
                  <a:satMod val="115000"/>
                  <a:lumMod val="98000"/>
                </a:schemeClr>
              </a:gs>
              <a:gs pos="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txBody>
          <a:bodyPr lIns="91431" tIns="45715" rIns="91431" bIns="45715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bg-BG" altLang="bg-BG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5000440"/>
              </p:ext>
            </p:extLst>
          </p:nvPr>
        </p:nvGraphicFramePr>
        <p:xfrm>
          <a:off x="721528" y="1628800"/>
          <a:ext cx="7810912" cy="3888432"/>
        </p:xfrm>
        <a:graphic>
          <a:graphicData uri="http://schemas.openxmlformats.org/drawingml/2006/table">
            <a:tbl>
              <a:tblPr firstRow="1" firstCol="1" lastRow="1" lastCol="1" bandRow="1" bandCol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941807"/>
                <a:gridCol w="1869105"/>
              </a:tblGrid>
              <a:tr h="2862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КРИТЕРИИ ЗА ОЦЕНКА</a:t>
                      </a:r>
                      <a:endParaRPr lang="bg-BG" sz="11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Брой точки</a:t>
                      </a:r>
                      <a:endParaRPr lang="bg-BG" sz="11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904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1. Значение на събитието, в което ще се участва в контекста на международния културен обмен и на национално ниво</a:t>
                      </a:r>
                      <a:endParaRPr lang="bg-BG" sz="1100" b="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от 1 до 5 точки</a:t>
                      </a:r>
                      <a:endParaRPr lang="bg-BG" sz="1100" b="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 </a:t>
                      </a:r>
                      <a:endParaRPr lang="bg-BG" sz="1100" b="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9154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2. Установяване на международни партньорства и подписване на стратегически споразумения за взаимодействие в областта на културата </a:t>
                      </a:r>
                      <a:endParaRPr lang="bg-BG" sz="1100" b="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от 1 до 5 точки</a:t>
                      </a:r>
                      <a:endParaRPr lang="bg-BG" sz="1100" b="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904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3. Очаквани резултати с оглед ангажиране на пловдивски артисти за участия зад граница</a:t>
                      </a:r>
                      <a:endParaRPr lang="bg-BG" sz="1100" b="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от 1 до 5 точки</a:t>
                      </a:r>
                      <a:endParaRPr lang="bg-BG" sz="1100" b="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9154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4. Представяне и популяризиране на пловдивското изкуство и култура на територията на страната и в чужбина</a:t>
                      </a:r>
                      <a:endParaRPr lang="bg-BG" sz="1100" b="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от 1 до 5 точки</a:t>
                      </a:r>
                      <a:endParaRPr lang="bg-BG" sz="1100" b="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904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5. Награди, отличия, професионална квалификация и опит на лицето, което ще участва</a:t>
                      </a:r>
                      <a:endParaRPr lang="bg-BG" sz="1100" b="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от 1 до 5 точки</a:t>
                      </a:r>
                      <a:endParaRPr lang="bg-BG" sz="1100" b="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721528" y="5642664"/>
            <a:ext cx="7810912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bg-BG" sz="1400" dirty="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Максималният брой точки е 25, като всеки член на комисията по своя преценка дава от 1 до 5 точки по всеки от критериите. </a:t>
            </a:r>
            <a:endParaRPr lang="en-US" sz="1400" dirty="0" smtClean="0">
              <a:solidFill>
                <a:srgbClr val="000000"/>
              </a:solidFill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bg-BG" sz="1400" dirty="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Минималният брой точки за класиране е 15.</a:t>
            </a:r>
            <a:endParaRPr lang="bg-BG" sz="2000" dirty="0" smtClean="0">
              <a:solidFill>
                <a:prstClr val="black"/>
              </a:solidFill>
              <a:latin typeface="Century Gothic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34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3"/>
          <p:cNvSpPr>
            <a:spLocks noChangeArrowheads="1"/>
          </p:cNvSpPr>
          <p:nvPr/>
        </p:nvSpPr>
        <p:spPr bwMode="auto">
          <a:xfrm>
            <a:off x="4762" y="0"/>
            <a:ext cx="9144000" cy="69269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41000">
                <a:schemeClr val="accent1">
                  <a:shade val="67500"/>
                  <a:satMod val="115000"/>
                  <a:lumMod val="98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txBody>
          <a:bodyPr lIns="91431" tIns="45715" rIns="91431" bIns="45715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bg-BG" altLang="bg-BG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11" name="Заглавие 1"/>
          <p:cNvSpPr txBox="1">
            <a:spLocks/>
          </p:cNvSpPr>
          <p:nvPr/>
        </p:nvSpPr>
        <p:spPr>
          <a:xfrm>
            <a:off x="609600" y="260648"/>
            <a:ext cx="822960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1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СПЕЦИФИЧНИ </a:t>
            </a:r>
            <a:r>
              <a:rPr lang="bg-BG" sz="1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ИЗИСКВАНИЯ</a:t>
            </a:r>
          </a:p>
          <a:p>
            <a:endParaRPr lang="bg-BG" sz="1800" b="1" dirty="0"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21528" y="838453"/>
            <a:ext cx="7706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b="1" u="sng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Компонент </a:t>
            </a:r>
            <a:r>
              <a:rPr lang="bg-BG" b="1" u="sng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2  </a:t>
            </a:r>
            <a:endParaRPr lang="bg-BG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/>
            <a:r>
              <a:rPr lang="bg-BG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„Мобилност“</a:t>
            </a:r>
            <a:endParaRPr lang="bg-BG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" name="Rectangle 33"/>
          <p:cNvSpPr>
            <a:spLocks noChangeArrowheads="1"/>
          </p:cNvSpPr>
          <p:nvPr/>
        </p:nvSpPr>
        <p:spPr bwMode="auto">
          <a:xfrm>
            <a:off x="415" y="6551509"/>
            <a:ext cx="9153524" cy="310344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0"/>
                </a:schemeClr>
              </a:gs>
              <a:gs pos="41000">
                <a:schemeClr val="accent1">
                  <a:shade val="67500"/>
                  <a:satMod val="115000"/>
                  <a:lumMod val="98000"/>
                </a:schemeClr>
              </a:gs>
              <a:gs pos="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txBody>
          <a:bodyPr lIns="91431" tIns="45715" rIns="91431" bIns="45715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bg-BG" altLang="bg-BG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14170" y="1772816"/>
            <a:ext cx="772153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Един кандидат може да получи финансиране в рамките на Компонент 2 само веднъж в рамките на една календарна година.</a:t>
            </a:r>
          </a:p>
          <a:p>
            <a:pPr algn="just"/>
            <a:endParaRPr lang="en-US" sz="1400" dirty="0">
              <a:solidFill>
                <a:prstClr val="black"/>
              </a:solidFill>
              <a:latin typeface="Century Gothic" pitchFamily="34" charset="0"/>
            </a:endParaRPr>
          </a:p>
          <a:p>
            <a:pPr algn="just"/>
            <a:r>
              <a:rPr lang="bg-BG" sz="1400" dirty="0" smtClean="0">
                <a:solidFill>
                  <a:prstClr val="black"/>
                </a:solidFill>
                <a:latin typeface="Century Gothic" pitchFamily="34" charset="0"/>
              </a:rPr>
              <a:t>Документи се подават </a:t>
            </a: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не </a:t>
            </a:r>
            <a:r>
              <a:rPr lang="bg-BG" sz="1400" dirty="0" smtClean="0">
                <a:solidFill>
                  <a:prstClr val="black"/>
                </a:solidFill>
                <a:latin typeface="Century Gothic" pitchFamily="34" charset="0"/>
              </a:rPr>
              <a:t>по-късно </a:t>
            </a: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от два месеца </a:t>
            </a:r>
            <a:r>
              <a:rPr lang="bg-BG" sz="1400" dirty="0" smtClean="0">
                <a:solidFill>
                  <a:prstClr val="black"/>
                </a:solidFill>
                <a:latin typeface="Century Gothic" pitchFamily="34" charset="0"/>
              </a:rPr>
              <a:t>преди датата на пътуването;</a:t>
            </a:r>
            <a:endParaRPr lang="bg-BG" sz="1400" dirty="0">
              <a:solidFill>
                <a:prstClr val="black"/>
              </a:solidFill>
              <a:latin typeface="Century Gothic" pitchFamily="34" charset="0"/>
            </a:endParaRPr>
          </a:p>
          <a:p>
            <a:pPr algn="just"/>
            <a:endParaRPr lang="en-US" sz="1400" b="1" dirty="0" smtClean="0">
              <a:solidFill>
                <a:srgbClr val="1F497D"/>
              </a:solidFill>
              <a:latin typeface="Century Gothic" pitchFamily="34" charset="0"/>
            </a:endParaRPr>
          </a:p>
          <a:p>
            <a:pPr algn="just"/>
            <a:r>
              <a:rPr lang="bg-BG" sz="1400" b="1" dirty="0" smtClean="0">
                <a:solidFill>
                  <a:srgbClr val="1F497D"/>
                </a:solidFill>
                <a:latin typeface="Century Gothic" pitchFamily="34" charset="0"/>
              </a:rPr>
              <a:t>Бюджета </a:t>
            </a:r>
            <a:r>
              <a:rPr lang="bg-BG" sz="1400" b="1" dirty="0">
                <a:solidFill>
                  <a:srgbClr val="1F497D"/>
                </a:solidFill>
                <a:latin typeface="Century Gothic" pitchFamily="34" charset="0"/>
              </a:rPr>
              <a:t>по Компонент 2 съдържа описание на всички транспортни разходи, които могат да бъдат</a:t>
            </a:r>
            <a:r>
              <a:rPr lang="bg-BG" sz="1400" b="1" dirty="0" smtClean="0">
                <a:solidFill>
                  <a:srgbClr val="1F497D"/>
                </a:solidFill>
                <a:latin typeface="Century Gothic" pitchFamily="34" charset="0"/>
              </a:rPr>
              <a:t>:</a:t>
            </a:r>
          </a:p>
          <a:p>
            <a:pPr algn="just"/>
            <a:endParaRPr lang="bg-BG" sz="1400" dirty="0">
              <a:solidFill>
                <a:srgbClr val="1F497D"/>
              </a:solidFill>
              <a:latin typeface="Century Gothic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индивидуални пътувания – до 5 00лв.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Групови пътуване – до 2 500лв.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Транспорт на произведения на изкуството и инструменти – до 3000лв.</a:t>
            </a:r>
          </a:p>
          <a:p>
            <a:pPr algn="just"/>
            <a:endParaRPr lang="bg-BG" sz="1400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algn="just"/>
            <a:r>
              <a:rPr lang="bg-BG" sz="1400" dirty="0" smtClean="0">
                <a:solidFill>
                  <a:prstClr val="black"/>
                </a:solidFill>
                <a:latin typeface="Century Gothic" pitchFamily="34" charset="0"/>
              </a:rPr>
              <a:t>Необходимо </a:t>
            </a: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е в бюджета да се покаже с да/не вида пътуване и да се опишат видовете транспорт , които ще се ползват/автомобилен, въздушен, морски, </a:t>
            </a:r>
            <a:r>
              <a:rPr lang="bg-BG" sz="1400" dirty="0" smtClean="0">
                <a:solidFill>
                  <a:prstClr val="black"/>
                </a:solidFill>
                <a:latin typeface="Century Gothic" pitchFamily="34" charset="0"/>
              </a:rPr>
              <a:t>железопътен, </a:t>
            </a: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с количества и стойности</a:t>
            </a:r>
            <a:r>
              <a:rPr lang="bg-BG" sz="1400" dirty="0" smtClean="0">
                <a:solidFill>
                  <a:prstClr val="black"/>
                </a:solidFill>
                <a:latin typeface="Century Gothic" pitchFamily="34" charset="0"/>
              </a:rPr>
              <a:t>.</a:t>
            </a:r>
          </a:p>
          <a:p>
            <a:pPr algn="just"/>
            <a:endParaRPr lang="bg-BG" sz="1400" dirty="0">
              <a:solidFill>
                <a:prstClr val="black"/>
              </a:solidFill>
              <a:latin typeface="Century Gothic" pitchFamily="34" charset="0"/>
            </a:endParaRPr>
          </a:p>
          <a:p>
            <a:pPr algn="just"/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При използване на собствен транспорт разходите за гориво се изчисляват на база вида моторно превозно средство, за най-икономичен режим на движение, определени от производителя на моторното превозно средство</a:t>
            </a:r>
            <a:r>
              <a:rPr lang="bg-BG" sz="1400" dirty="0" smtClean="0">
                <a:solidFill>
                  <a:prstClr val="black"/>
                </a:solidFill>
                <a:latin typeface="Century Gothic" pitchFamily="34" charset="0"/>
              </a:rPr>
              <a:t>.</a:t>
            </a:r>
            <a:endParaRPr lang="en-US" sz="1400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algn="just"/>
            <a:endParaRPr lang="en-US" sz="1400" dirty="0">
              <a:solidFill>
                <a:prstClr val="black"/>
              </a:solidFill>
              <a:latin typeface="Century Gothic" pitchFamily="34" charset="0"/>
            </a:endParaRPr>
          </a:p>
          <a:p>
            <a:pPr algn="just"/>
            <a:endParaRPr lang="bg-BG" sz="1400" dirty="0">
              <a:solidFill>
                <a:prstClr val="black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78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3"/>
          <p:cNvSpPr>
            <a:spLocks noChangeArrowheads="1"/>
          </p:cNvSpPr>
          <p:nvPr/>
        </p:nvSpPr>
        <p:spPr bwMode="auto">
          <a:xfrm>
            <a:off x="4762" y="0"/>
            <a:ext cx="9144000" cy="69269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41000">
                <a:schemeClr val="accent1">
                  <a:shade val="67500"/>
                  <a:satMod val="115000"/>
                  <a:lumMod val="98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txBody>
          <a:bodyPr lIns="91431" tIns="45715" rIns="91431" bIns="45715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bg-BG" altLang="bg-BG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14" name="Rectangle 33"/>
          <p:cNvSpPr>
            <a:spLocks noChangeArrowheads="1"/>
          </p:cNvSpPr>
          <p:nvPr/>
        </p:nvSpPr>
        <p:spPr bwMode="auto">
          <a:xfrm>
            <a:off x="4762" y="6547656"/>
            <a:ext cx="9153524" cy="310344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0"/>
                </a:schemeClr>
              </a:gs>
              <a:gs pos="41000">
                <a:schemeClr val="accent1">
                  <a:shade val="67500"/>
                  <a:satMod val="115000"/>
                  <a:lumMod val="98000"/>
                </a:schemeClr>
              </a:gs>
              <a:gs pos="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txBody>
          <a:bodyPr lIns="91431" tIns="45715" rIns="91431" bIns="45715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bg-BG" altLang="bg-BG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11" name="Заглавие 1"/>
          <p:cNvSpPr txBox="1">
            <a:spLocks/>
          </p:cNvSpPr>
          <p:nvPr/>
        </p:nvSpPr>
        <p:spPr>
          <a:xfrm>
            <a:off x="609600" y="260648"/>
            <a:ext cx="822960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800" b="1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g-BG" sz="1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ОБХВАТ</a:t>
            </a:r>
            <a:r>
              <a:rPr lang="bg-BG" sz="1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g-BG" sz="1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НА НАРЕДБАТА</a:t>
            </a:r>
            <a:r>
              <a:rPr lang="bg-BG" sz="1800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/>
            </a:r>
            <a:br>
              <a:rPr lang="bg-BG" sz="1800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endParaRPr lang="en-US" sz="1800" dirty="0" smtClean="0"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endParaRPr lang="bg-BG" sz="1800" b="1" dirty="0"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Заглавие 2"/>
          <p:cNvSpPr>
            <a:spLocks noGrp="1"/>
          </p:cNvSpPr>
          <p:nvPr>
            <p:ph type="title"/>
          </p:nvPr>
        </p:nvSpPr>
        <p:spPr>
          <a:xfrm>
            <a:off x="539552" y="1410939"/>
            <a:ext cx="8229600" cy="577901"/>
          </a:xfrm>
        </p:spPr>
        <p:txBody>
          <a:bodyPr>
            <a:normAutofit fontScale="90000"/>
          </a:bodyPr>
          <a:lstStyle/>
          <a:p>
            <a:pPr algn="ctr"/>
            <a:r>
              <a:rPr lang="bg-BG" sz="2000" b="1" u="sng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/>
            </a:r>
            <a:br>
              <a:rPr lang="bg-BG" sz="2000" b="1" u="sng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</a:br>
            <a:r>
              <a:rPr lang="bg-BG" sz="2000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Компонент 3  </a:t>
            </a:r>
            <a:br>
              <a:rPr lang="bg-BG" sz="2000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bg-BG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„Гражданска активност“</a:t>
            </a:r>
            <a:r>
              <a:rPr lang="bg-BG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/>
            </a:r>
            <a:br>
              <a:rPr lang="bg-BG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endParaRPr lang="bg-BG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7" name="Правоъгълник 3"/>
          <p:cNvSpPr/>
          <p:nvPr/>
        </p:nvSpPr>
        <p:spPr>
          <a:xfrm>
            <a:off x="899592" y="2188602"/>
            <a:ext cx="741682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Любителски и непрофесионални състави – за дейност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Културни инициативи в районите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Обучение на деца по изкуства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Привличане на хора в неравностойно положение и малцинствени групи към културния живот на града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Съхранение на народните традиции и творчество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Активно участие на местната общественост</a:t>
            </a:r>
          </a:p>
        </p:txBody>
      </p:sp>
      <p:sp>
        <p:nvSpPr>
          <p:cNvPr id="18" name="Заглавие 2"/>
          <p:cNvSpPr txBox="1">
            <a:spLocks/>
          </p:cNvSpPr>
          <p:nvPr/>
        </p:nvSpPr>
        <p:spPr>
          <a:xfrm>
            <a:off x="583571" y="4437112"/>
            <a:ext cx="8229600" cy="5779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bg-BG" sz="1800" b="1" u="sng" dirty="0" smtClean="0"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endParaRPr lang="bg-BG" sz="1800" b="1" u="sng" dirty="0"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r>
              <a:rPr lang="bg-BG" sz="1800" b="1" u="sng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Компонент </a:t>
            </a:r>
            <a:r>
              <a:rPr lang="bg-BG" sz="1800" b="1" u="sng" dirty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4  </a:t>
            </a:r>
          </a:p>
          <a:p>
            <a:r>
              <a:rPr lang="bg-BG" sz="1800" b="1" dirty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„Книги на пловдивски автори и важни за града издания“</a:t>
            </a:r>
          </a:p>
          <a:p>
            <a:r>
              <a:rPr lang="bg-BG" sz="1800" b="1" u="sng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/>
            </a:r>
            <a:br>
              <a:rPr lang="bg-BG" sz="1800" b="1" u="sng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endParaRPr lang="bg-BG" sz="1800" u="sng" dirty="0"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9" name="Правоъгълник 5"/>
          <p:cNvSpPr/>
          <p:nvPr/>
        </p:nvSpPr>
        <p:spPr>
          <a:xfrm>
            <a:off x="867724" y="5229200"/>
            <a:ext cx="74168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Издаване книги на пловдивски автори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Преиздаване на важни за града издания</a:t>
            </a:r>
          </a:p>
        </p:txBody>
      </p:sp>
    </p:spTree>
    <p:extLst>
      <p:ext uri="{BB962C8B-B14F-4D97-AF65-F5344CB8AC3E}">
        <p14:creationId xmlns:p14="http://schemas.microsoft.com/office/powerpoint/2010/main" val="36379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3"/>
          <p:cNvSpPr>
            <a:spLocks noChangeArrowheads="1"/>
          </p:cNvSpPr>
          <p:nvPr/>
        </p:nvSpPr>
        <p:spPr bwMode="auto">
          <a:xfrm>
            <a:off x="4762" y="0"/>
            <a:ext cx="9144000" cy="69269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41000">
                <a:schemeClr val="accent1">
                  <a:shade val="67500"/>
                  <a:satMod val="115000"/>
                  <a:lumMod val="98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txBody>
          <a:bodyPr lIns="91431" tIns="45715" rIns="91431" bIns="45715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bg-BG" altLang="bg-BG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11" name="Заглавие 1"/>
          <p:cNvSpPr txBox="1">
            <a:spLocks/>
          </p:cNvSpPr>
          <p:nvPr/>
        </p:nvSpPr>
        <p:spPr>
          <a:xfrm>
            <a:off x="609600" y="260648"/>
            <a:ext cx="822960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1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СПЕЦИФИЧНИ </a:t>
            </a:r>
            <a:r>
              <a:rPr lang="bg-BG" sz="1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ИЗИСКВАНИЯ</a:t>
            </a:r>
          </a:p>
          <a:p>
            <a:endParaRPr lang="bg-BG" sz="1800" b="1" dirty="0"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21528" y="838453"/>
            <a:ext cx="7706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b="1" u="sng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Компонент </a:t>
            </a:r>
            <a:r>
              <a:rPr lang="bg-BG" b="1" u="sng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2  </a:t>
            </a:r>
            <a:endParaRPr lang="bg-BG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/>
            <a:r>
              <a:rPr lang="bg-BG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„Мобилност“</a:t>
            </a:r>
            <a:endParaRPr lang="bg-BG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" name="Rectangle 33"/>
          <p:cNvSpPr>
            <a:spLocks noChangeArrowheads="1"/>
          </p:cNvSpPr>
          <p:nvPr/>
        </p:nvSpPr>
        <p:spPr bwMode="auto">
          <a:xfrm>
            <a:off x="415" y="6551509"/>
            <a:ext cx="9153524" cy="310344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0"/>
                </a:schemeClr>
              </a:gs>
              <a:gs pos="41000">
                <a:schemeClr val="accent1">
                  <a:shade val="67500"/>
                  <a:satMod val="115000"/>
                  <a:lumMod val="98000"/>
                </a:schemeClr>
              </a:gs>
              <a:gs pos="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txBody>
          <a:bodyPr lIns="91431" tIns="45715" rIns="91431" bIns="45715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bg-BG" altLang="bg-BG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27584" y="1916832"/>
            <a:ext cx="7378864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g-BG" sz="1400" b="1" u="sng" dirty="0">
                <a:solidFill>
                  <a:srgbClr val="1F497D"/>
                </a:solidFill>
                <a:latin typeface="Century Gothic" pitchFamily="34" charset="0"/>
              </a:rPr>
              <a:t>Отчитане на </a:t>
            </a:r>
            <a:r>
              <a:rPr lang="bg-BG" sz="1400" b="1" u="sng" dirty="0" smtClean="0">
                <a:solidFill>
                  <a:srgbClr val="1F497D"/>
                </a:solidFill>
                <a:latin typeface="Century Gothic" pitchFamily="34" charset="0"/>
              </a:rPr>
              <a:t>разходи</a:t>
            </a:r>
          </a:p>
          <a:p>
            <a:pPr algn="just"/>
            <a:endParaRPr lang="bg-BG" sz="1400" dirty="0">
              <a:solidFill>
                <a:srgbClr val="1F497D"/>
              </a:solidFill>
              <a:latin typeface="Century Gothic" pitchFamily="34" charset="0"/>
            </a:endParaRPr>
          </a:p>
          <a:p>
            <a:pPr algn="just"/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Отчитането на  разходите по </a:t>
            </a:r>
            <a:r>
              <a:rPr lang="bg-BG" sz="1400" b="1" dirty="0">
                <a:solidFill>
                  <a:srgbClr val="1F497D"/>
                </a:solidFill>
                <a:latin typeface="Century Gothic" pitchFamily="34" charset="0"/>
              </a:rPr>
              <a:t>Компонент 2 ”</a:t>
            </a:r>
            <a:r>
              <a:rPr lang="bg-BG" sz="1400" b="1" dirty="0" smtClean="0">
                <a:solidFill>
                  <a:srgbClr val="1F497D"/>
                </a:solidFill>
                <a:latin typeface="Century Gothic" pitchFamily="34" charset="0"/>
              </a:rPr>
              <a:t>Мобилност“</a:t>
            </a:r>
            <a:r>
              <a:rPr lang="bg-BG" sz="1400" dirty="0" smtClean="0">
                <a:solidFill>
                  <a:prstClr val="black"/>
                </a:solidFill>
                <a:latin typeface="Century Gothic" pitchFamily="34" charset="0"/>
              </a:rPr>
              <a:t> </a:t>
            </a: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се осъществява , чрез представяне на   окончателен финансов отчет на предоставените авансово средства за пътуване;   </a:t>
            </a:r>
            <a:endParaRPr lang="bg-BG" sz="1400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algn="just"/>
            <a:r>
              <a:rPr lang="bg-BG" sz="1400" dirty="0" smtClean="0">
                <a:solidFill>
                  <a:prstClr val="black"/>
                </a:solidFill>
                <a:latin typeface="Century Gothic" pitchFamily="34" charset="0"/>
              </a:rPr>
              <a:t>    </a:t>
            </a:r>
          </a:p>
          <a:p>
            <a:pPr marL="285750" indent="-285750" algn="just">
              <a:buFont typeface="Symbol" pitchFamily="18" charset="2"/>
              <a:buChar char="·"/>
            </a:pPr>
            <a:r>
              <a:rPr lang="bg-BG" sz="1400" dirty="0" smtClean="0">
                <a:solidFill>
                  <a:prstClr val="black"/>
                </a:solidFill>
                <a:latin typeface="Century Gothic" pitchFamily="34" charset="0"/>
              </a:rPr>
              <a:t>Авансово </a:t>
            </a: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предоставените средства се отчитат на базата на действително извършените разходи и след представяне на първични разходооправдателни документи, като заверени копия на оригиналните документи, описани  в отчет, следвайки формата и структурата на бюджета.</a:t>
            </a:r>
            <a:r>
              <a:rPr lang="bg-BG" sz="1400" b="1" dirty="0">
                <a:solidFill>
                  <a:prstClr val="black"/>
                </a:solidFill>
                <a:latin typeface="Century Gothic" pitchFamily="34" charset="0"/>
              </a:rPr>
              <a:t> </a:t>
            </a:r>
            <a:endParaRPr lang="bg-BG" sz="1400" b="1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marL="285750" indent="-285750" algn="just">
              <a:buFont typeface="Symbol" pitchFamily="18" charset="2"/>
              <a:buChar char="·"/>
            </a:pPr>
            <a:r>
              <a:rPr lang="ru-RU" sz="1400" dirty="0">
                <a:solidFill>
                  <a:prstClr val="black"/>
                </a:solidFill>
                <a:latin typeface="Century Gothic" pitchFamily="34" charset="0"/>
              </a:rPr>
              <a:t>Не се </a:t>
            </a:r>
            <a:r>
              <a:rPr lang="ru-RU" sz="1400" dirty="0" err="1" smtClean="0">
                <a:solidFill>
                  <a:prstClr val="black"/>
                </a:solidFill>
                <a:latin typeface="Century Gothic" pitchFamily="34" charset="0"/>
              </a:rPr>
              <a:t>приемат</a:t>
            </a:r>
            <a:r>
              <a:rPr lang="ru-RU" sz="1400" dirty="0" smtClean="0">
                <a:solidFill>
                  <a:prstClr val="black"/>
                </a:solidFill>
                <a:latin typeface="Century Gothic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Century Gothic" pitchFamily="34" charset="0"/>
              </a:rPr>
              <a:t>разходи</a:t>
            </a:r>
            <a:r>
              <a:rPr lang="ru-RU" sz="1400" dirty="0">
                <a:solidFill>
                  <a:prstClr val="black"/>
                </a:solidFill>
                <a:latin typeface="Century Gothic" pitchFamily="34" charset="0"/>
              </a:rPr>
              <a:t> за: такси за участие, </a:t>
            </a:r>
            <a:r>
              <a:rPr lang="ru-RU" sz="1400" dirty="0" err="1">
                <a:solidFill>
                  <a:prstClr val="black"/>
                </a:solidFill>
                <a:latin typeface="Century Gothic" pitchFamily="34" charset="0"/>
              </a:rPr>
              <a:t>хотелско</a:t>
            </a:r>
            <a:r>
              <a:rPr lang="ru-RU" sz="1400" dirty="0">
                <a:solidFill>
                  <a:prstClr val="black"/>
                </a:solidFill>
                <a:latin typeface="Century Gothic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Century Gothic" pitchFamily="34" charset="0"/>
              </a:rPr>
              <a:t>настаняване</a:t>
            </a:r>
            <a:r>
              <a:rPr lang="ru-RU" sz="1400" dirty="0">
                <a:solidFill>
                  <a:prstClr val="black"/>
                </a:solidFill>
                <a:latin typeface="Century Gothic" pitchFamily="34" charset="0"/>
              </a:rPr>
              <a:t>, </a:t>
            </a:r>
            <a:r>
              <a:rPr lang="ru-RU" sz="1400" dirty="0" err="1">
                <a:solidFill>
                  <a:prstClr val="black"/>
                </a:solidFill>
                <a:latin typeface="Century Gothic" pitchFamily="34" charset="0"/>
              </a:rPr>
              <a:t>визи</a:t>
            </a:r>
            <a:r>
              <a:rPr lang="ru-RU" sz="1400" dirty="0">
                <a:solidFill>
                  <a:prstClr val="black"/>
                </a:solidFill>
                <a:latin typeface="Century Gothic" pitchFamily="34" charset="0"/>
              </a:rPr>
              <a:t>, </a:t>
            </a:r>
            <a:r>
              <a:rPr lang="ru-RU" sz="1400" dirty="0" err="1">
                <a:solidFill>
                  <a:prstClr val="black"/>
                </a:solidFill>
                <a:latin typeface="Century Gothic" pitchFamily="34" charset="0"/>
              </a:rPr>
              <a:t>магистрални</a:t>
            </a:r>
            <a:r>
              <a:rPr lang="ru-RU" sz="1400" dirty="0">
                <a:solidFill>
                  <a:prstClr val="black"/>
                </a:solidFill>
                <a:latin typeface="Century Gothic" pitchFamily="34" charset="0"/>
              </a:rPr>
              <a:t> такси, </a:t>
            </a:r>
            <a:r>
              <a:rPr lang="ru-RU" sz="1400" dirty="0" err="1">
                <a:solidFill>
                  <a:prstClr val="black"/>
                </a:solidFill>
                <a:latin typeface="Century Gothic" pitchFamily="34" charset="0"/>
              </a:rPr>
              <a:t>командировъчни</a:t>
            </a:r>
            <a:r>
              <a:rPr lang="ru-RU" sz="1400" dirty="0">
                <a:solidFill>
                  <a:prstClr val="black"/>
                </a:solidFill>
                <a:latin typeface="Century Gothic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Century Gothic" pitchFamily="34" charset="0"/>
              </a:rPr>
              <a:t>разходи</a:t>
            </a:r>
            <a:r>
              <a:rPr lang="ru-RU" sz="1400" dirty="0">
                <a:solidFill>
                  <a:prstClr val="black"/>
                </a:solidFill>
                <a:latin typeface="Century Gothic" pitchFamily="34" charset="0"/>
              </a:rPr>
              <a:t> и др. </a:t>
            </a:r>
            <a:r>
              <a:rPr lang="ru-RU" sz="1400" dirty="0" err="1">
                <a:solidFill>
                  <a:prstClr val="black"/>
                </a:solidFill>
                <a:latin typeface="Century Gothic" pitchFamily="34" charset="0"/>
              </a:rPr>
              <a:t>подобни</a:t>
            </a:r>
            <a:r>
              <a:rPr lang="ru-RU" sz="1400" dirty="0" smtClean="0">
                <a:solidFill>
                  <a:prstClr val="black"/>
                </a:solidFill>
                <a:latin typeface="Century Gothic" pitchFamily="34" charset="0"/>
              </a:rPr>
              <a:t>.</a:t>
            </a:r>
          </a:p>
          <a:p>
            <a:pPr marL="285750" indent="-285750" algn="just">
              <a:buFont typeface="Symbol" pitchFamily="18" charset="2"/>
              <a:buChar char="·"/>
            </a:pPr>
            <a:r>
              <a:rPr lang="ru-RU" sz="1400" dirty="0" smtClean="0">
                <a:solidFill>
                  <a:prstClr val="black"/>
                </a:solidFill>
                <a:latin typeface="Century Gothic" pitchFamily="34" charset="0"/>
              </a:rPr>
              <a:t>Не се </a:t>
            </a:r>
            <a:r>
              <a:rPr lang="ru-RU" sz="1400" dirty="0" err="1" smtClean="0">
                <a:solidFill>
                  <a:prstClr val="black"/>
                </a:solidFill>
                <a:latin typeface="Century Gothic" pitchFamily="34" charset="0"/>
              </a:rPr>
              <a:t>приемат</a:t>
            </a:r>
            <a:r>
              <a:rPr lang="ru-RU" sz="1400" dirty="0" smtClean="0">
                <a:solidFill>
                  <a:prstClr val="black"/>
                </a:solidFill>
                <a:latin typeface="Century Gothic" pitchFamily="34" charset="0"/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  <a:latin typeface="Century Gothic" pitchFamily="34" charset="0"/>
              </a:rPr>
              <a:t>разходи</a:t>
            </a:r>
            <a:r>
              <a:rPr lang="ru-RU" sz="1400" dirty="0" smtClean="0">
                <a:solidFill>
                  <a:prstClr val="black"/>
                </a:solidFill>
                <a:latin typeface="Century Gothic" pitchFamily="34" charset="0"/>
              </a:rPr>
              <a:t> за </a:t>
            </a:r>
            <a:r>
              <a:rPr lang="ru-RU" sz="1400" dirty="0" err="1" smtClean="0">
                <a:solidFill>
                  <a:prstClr val="black"/>
                </a:solidFill>
                <a:latin typeface="Century Gothic" pitchFamily="34" charset="0"/>
              </a:rPr>
              <a:t>пътувания</a:t>
            </a:r>
            <a:r>
              <a:rPr lang="ru-RU" sz="1400" dirty="0" smtClean="0">
                <a:solidFill>
                  <a:prstClr val="black"/>
                </a:solidFill>
                <a:latin typeface="Century Gothic" pitchFamily="34" charset="0"/>
              </a:rPr>
              <a:t>, </a:t>
            </a:r>
            <a:r>
              <a:rPr lang="ru-RU" sz="1400" dirty="0" err="1" smtClean="0">
                <a:solidFill>
                  <a:prstClr val="black"/>
                </a:solidFill>
                <a:latin typeface="Century Gothic" pitchFamily="34" charset="0"/>
              </a:rPr>
              <a:t>свързани</a:t>
            </a:r>
            <a:r>
              <a:rPr lang="ru-RU" sz="1400" dirty="0" smtClean="0">
                <a:solidFill>
                  <a:prstClr val="black"/>
                </a:solidFill>
                <a:latin typeface="Century Gothic" pitchFamily="34" charset="0"/>
              </a:rPr>
              <a:t> с </a:t>
            </a:r>
            <a:r>
              <a:rPr lang="ru-RU" sz="1400" dirty="0" err="1" smtClean="0">
                <a:solidFill>
                  <a:prstClr val="black"/>
                </a:solidFill>
                <a:latin typeface="Century Gothic" pitchFamily="34" charset="0"/>
              </a:rPr>
              <a:t>дългосрочно</a:t>
            </a:r>
            <a:r>
              <a:rPr lang="ru-RU" sz="1400" dirty="0" smtClean="0">
                <a:solidFill>
                  <a:prstClr val="black"/>
                </a:solidFill>
                <a:latin typeface="Century Gothic" pitchFamily="34" charset="0"/>
              </a:rPr>
              <a:t> обучение и стипендии.</a:t>
            </a:r>
            <a:endParaRPr lang="bg-BG" sz="1400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algn="just"/>
            <a:endParaRPr lang="bg-BG" sz="1400" dirty="0">
              <a:solidFill>
                <a:srgbClr val="1F497D"/>
              </a:solidFill>
              <a:latin typeface="Century Gothic" pitchFamily="34" charset="0"/>
            </a:endParaRPr>
          </a:p>
          <a:p>
            <a:pPr algn="just"/>
            <a:r>
              <a:rPr lang="bg-BG" sz="1400" b="1" dirty="0" smtClean="0">
                <a:solidFill>
                  <a:srgbClr val="1F497D"/>
                </a:solidFill>
                <a:latin typeface="Century Gothic" pitchFamily="34" charset="0"/>
              </a:rPr>
              <a:t>Основни </a:t>
            </a:r>
            <a:r>
              <a:rPr lang="bg-BG" sz="1400" b="1" dirty="0">
                <a:solidFill>
                  <a:srgbClr val="1F497D"/>
                </a:solidFill>
                <a:latin typeface="Century Gothic" pitchFamily="34" charset="0"/>
              </a:rPr>
              <a:t>видове документи, които се прилагат към финансовите отчети  за видовете разходи:</a:t>
            </a:r>
            <a:r>
              <a:rPr lang="bg-BG" sz="1400" dirty="0">
                <a:solidFill>
                  <a:srgbClr val="1F497D"/>
                </a:solidFill>
                <a:latin typeface="Century Gothic" pitchFamily="34" charset="0"/>
              </a:rPr>
              <a:t> </a:t>
            </a:r>
            <a:r>
              <a:rPr lang="bg-BG" sz="1400" dirty="0" smtClean="0">
                <a:solidFill>
                  <a:srgbClr val="1F497D"/>
                </a:solidFill>
                <a:latin typeface="Century Gothic" pitchFamily="34" charset="0"/>
              </a:rPr>
              <a:t>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bg-BG" sz="1400" dirty="0" smtClean="0">
                <a:solidFill>
                  <a:prstClr val="black"/>
                </a:solidFill>
                <a:latin typeface="Century Gothic" pitchFamily="34" charset="0"/>
              </a:rPr>
              <a:t>Фактури </a:t>
            </a: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с касови бележки или платежни нареждания за банков </a:t>
            </a:r>
            <a:r>
              <a:rPr lang="bg-BG" sz="1400" dirty="0" smtClean="0">
                <a:solidFill>
                  <a:prstClr val="black"/>
                </a:solidFill>
                <a:latin typeface="Century Gothic" pitchFamily="34" charset="0"/>
              </a:rPr>
              <a:t>превод.</a:t>
            </a:r>
            <a:endParaRPr lang="bg-BG" sz="1400" dirty="0">
              <a:solidFill>
                <a:prstClr val="black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97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3"/>
          <p:cNvSpPr>
            <a:spLocks noChangeArrowheads="1"/>
          </p:cNvSpPr>
          <p:nvPr/>
        </p:nvSpPr>
        <p:spPr bwMode="auto">
          <a:xfrm>
            <a:off x="4762" y="0"/>
            <a:ext cx="9144000" cy="69269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41000">
                <a:schemeClr val="accent1">
                  <a:shade val="67500"/>
                  <a:satMod val="115000"/>
                  <a:lumMod val="98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txBody>
          <a:bodyPr lIns="91431" tIns="45715" rIns="91431" bIns="45715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bg-BG" altLang="bg-BG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14" name="Rectangle 33"/>
          <p:cNvSpPr>
            <a:spLocks noChangeArrowheads="1"/>
          </p:cNvSpPr>
          <p:nvPr/>
        </p:nvSpPr>
        <p:spPr bwMode="auto">
          <a:xfrm>
            <a:off x="4762" y="6557595"/>
            <a:ext cx="9153524" cy="310344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0"/>
                </a:schemeClr>
              </a:gs>
              <a:gs pos="41000">
                <a:schemeClr val="accent1">
                  <a:shade val="67500"/>
                  <a:satMod val="115000"/>
                  <a:lumMod val="98000"/>
                </a:schemeClr>
              </a:gs>
              <a:gs pos="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txBody>
          <a:bodyPr lIns="91431" tIns="45715" rIns="91431" bIns="45715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bg-BG" altLang="bg-BG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16" name="Заглавие 2"/>
          <p:cNvSpPr>
            <a:spLocks noGrp="1"/>
          </p:cNvSpPr>
          <p:nvPr>
            <p:ph type="title"/>
          </p:nvPr>
        </p:nvSpPr>
        <p:spPr>
          <a:xfrm>
            <a:off x="493204" y="690859"/>
            <a:ext cx="8229600" cy="577901"/>
          </a:xfrm>
        </p:spPr>
        <p:txBody>
          <a:bodyPr>
            <a:normAutofit fontScale="90000"/>
          </a:bodyPr>
          <a:lstStyle/>
          <a:p>
            <a:pPr algn="ctr"/>
            <a:r>
              <a:rPr lang="bg-BG" sz="2000" b="1" u="sng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/>
            </a:r>
            <a:br>
              <a:rPr lang="bg-BG" sz="2000" b="1" u="sng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</a:br>
            <a:r>
              <a:rPr lang="bg-BG" sz="2000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Компонент 3  </a:t>
            </a:r>
            <a:br>
              <a:rPr lang="bg-BG" sz="2000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bg-BG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„Гражданска активност“</a:t>
            </a:r>
            <a:r>
              <a:rPr lang="bg-BG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/>
            </a:r>
            <a:br>
              <a:rPr lang="bg-BG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endParaRPr lang="bg-BG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7" name="Правоъгълник 3"/>
          <p:cNvSpPr/>
          <p:nvPr/>
        </p:nvSpPr>
        <p:spPr>
          <a:xfrm>
            <a:off x="883162" y="1278699"/>
            <a:ext cx="74168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Попълнена Апликационна форма и Бюджет </a:t>
            </a:r>
            <a:r>
              <a:rPr lang="bg-BG" sz="1400" dirty="0" smtClean="0">
                <a:solidFill>
                  <a:prstClr val="black"/>
                </a:solidFill>
                <a:latin typeface="Century Gothic" pitchFamily="34" charset="0"/>
              </a:rPr>
              <a:t> </a:t>
            </a:r>
            <a:r>
              <a:rPr lang="bg-BG" sz="1400" b="1" dirty="0" smtClean="0">
                <a:solidFill>
                  <a:srgbClr val="1F497D"/>
                </a:solidFill>
                <a:latin typeface="Century Gothic" pitchFamily="34" charset="0"/>
              </a:rPr>
              <a:t>Приложение </a:t>
            </a:r>
            <a:r>
              <a:rPr lang="bg-BG" sz="1400" b="1" dirty="0">
                <a:solidFill>
                  <a:srgbClr val="1F497D"/>
                </a:solidFill>
                <a:latin typeface="Century Gothic" pitchFamily="34" charset="0"/>
              </a:rPr>
              <a:t>№1</a:t>
            </a: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 от Наредбата – в един екземпляр на хартиен носител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4397"/>
            <a:ext cx="9144000" cy="462836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991273" y="161682"/>
            <a:ext cx="3308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НЕОБХОДИМИ ДОКУМЕНТИ</a:t>
            </a:r>
            <a:endParaRPr lang="bg-BG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71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3"/>
          <p:cNvSpPr>
            <a:spLocks noChangeArrowheads="1"/>
          </p:cNvSpPr>
          <p:nvPr/>
        </p:nvSpPr>
        <p:spPr bwMode="auto">
          <a:xfrm>
            <a:off x="4762" y="0"/>
            <a:ext cx="9144000" cy="69269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41000">
                <a:schemeClr val="accent1">
                  <a:shade val="67500"/>
                  <a:satMod val="115000"/>
                  <a:lumMod val="98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txBody>
          <a:bodyPr lIns="91431" tIns="45715" rIns="91431" bIns="45715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bg-BG" altLang="bg-BG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14" name="Rectangle 33"/>
          <p:cNvSpPr>
            <a:spLocks noChangeArrowheads="1"/>
          </p:cNvSpPr>
          <p:nvPr/>
        </p:nvSpPr>
        <p:spPr bwMode="auto">
          <a:xfrm>
            <a:off x="4762" y="6557595"/>
            <a:ext cx="9153524" cy="310344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0"/>
                </a:schemeClr>
              </a:gs>
              <a:gs pos="41000">
                <a:schemeClr val="accent1">
                  <a:shade val="67500"/>
                  <a:satMod val="115000"/>
                  <a:lumMod val="98000"/>
                </a:schemeClr>
              </a:gs>
              <a:gs pos="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txBody>
          <a:bodyPr lIns="91431" tIns="45715" rIns="91431" bIns="45715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bg-BG" altLang="bg-BG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16" name="Заглавие 2"/>
          <p:cNvSpPr>
            <a:spLocks noGrp="1"/>
          </p:cNvSpPr>
          <p:nvPr>
            <p:ph type="title"/>
          </p:nvPr>
        </p:nvSpPr>
        <p:spPr>
          <a:xfrm>
            <a:off x="493204" y="690859"/>
            <a:ext cx="8229600" cy="577901"/>
          </a:xfrm>
        </p:spPr>
        <p:txBody>
          <a:bodyPr>
            <a:normAutofit fontScale="90000"/>
          </a:bodyPr>
          <a:lstStyle/>
          <a:p>
            <a:pPr algn="ctr"/>
            <a:r>
              <a:rPr lang="bg-BG" sz="2000" b="1" u="sng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/>
            </a:r>
            <a:br>
              <a:rPr lang="bg-BG" sz="2000" b="1" u="sng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</a:br>
            <a:r>
              <a:rPr lang="bg-BG" sz="2000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Компонент 3  </a:t>
            </a:r>
            <a:br>
              <a:rPr lang="bg-BG" sz="2000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bg-BG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„Гражданска активност“</a:t>
            </a:r>
            <a:r>
              <a:rPr lang="bg-BG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/>
            </a:r>
            <a:br>
              <a:rPr lang="bg-BG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endParaRPr lang="bg-BG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15816" y="161682"/>
            <a:ext cx="3308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НЕОБХОДИМИ ДОКУМЕНТИ</a:t>
            </a:r>
            <a:endParaRPr lang="bg-BG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2" name="Картина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8800"/>
            <a:ext cx="9144000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74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3"/>
          <p:cNvSpPr>
            <a:spLocks noChangeArrowheads="1"/>
          </p:cNvSpPr>
          <p:nvPr/>
        </p:nvSpPr>
        <p:spPr bwMode="auto">
          <a:xfrm>
            <a:off x="4762" y="0"/>
            <a:ext cx="9144000" cy="69269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41000">
                <a:schemeClr val="accent1">
                  <a:shade val="67500"/>
                  <a:satMod val="115000"/>
                  <a:lumMod val="98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txBody>
          <a:bodyPr lIns="91431" tIns="45715" rIns="91431" bIns="45715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bg-BG" altLang="bg-BG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11" name="Заглавие 1"/>
          <p:cNvSpPr txBox="1">
            <a:spLocks/>
          </p:cNvSpPr>
          <p:nvPr/>
        </p:nvSpPr>
        <p:spPr>
          <a:xfrm>
            <a:off x="609600" y="260648"/>
            <a:ext cx="822960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800" b="1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g-BG" sz="1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НЕОБХОДИМИ ДОКУМЕНТИ</a:t>
            </a:r>
            <a:r>
              <a:rPr lang="bg-BG" sz="1800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/>
            </a:r>
            <a:br>
              <a:rPr lang="bg-BG" sz="1800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endParaRPr lang="en-US" sz="1800" dirty="0" smtClean="0"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endParaRPr lang="bg-BG" sz="1800" b="1" dirty="0"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Заглавие 2"/>
          <p:cNvSpPr>
            <a:spLocks noGrp="1"/>
          </p:cNvSpPr>
          <p:nvPr>
            <p:ph type="title"/>
          </p:nvPr>
        </p:nvSpPr>
        <p:spPr>
          <a:xfrm>
            <a:off x="493204" y="690859"/>
            <a:ext cx="8229600" cy="577901"/>
          </a:xfrm>
        </p:spPr>
        <p:txBody>
          <a:bodyPr>
            <a:normAutofit fontScale="90000"/>
          </a:bodyPr>
          <a:lstStyle/>
          <a:p>
            <a:r>
              <a:rPr lang="bg-BG" sz="2000" b="1" u="sng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/>
            </a:r>
            <a:br>
              <a:rPr lang="bg-BG" sz="2000" b="1" u="sng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</a:br>
            <a:r>
              <a:rPr lang="bg-BG" sz="2000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Компонент 3</a:t>
            </a:r>
            <a:br>
              <a:rPr lang="bg-BG" sz="2000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bg-BG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„Гражданска активност“</a:t>
            </a:r>
            <a:r>
              <a:rPr lang="bg-BG" sz="2000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</a:t>
            </a:r>
            <a:br>
              <a:rPr lang="bg-BG" sz="2000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endParaRPr lang="bg-BG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1749556"/>
              </p:ext>
            </p:extLst>
          </p:nvPr>
        </p:nvGraphicFramePr>
        <p:xfrm>
          <a:off x="1763688" y="1484784"/>
          <a:ext cx="6048672" cy="5155791"/>
        </p:xfrm>
        <a:graphic>
          <a:graphicData uri="http://schemas.openxmlformats.org/drawingml/2006/table">
            <a:tbl>
              <a:tblPr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19241"/>
                <a:gridCol w="2584659"/>
                <a:gridCol w="363467"/>
                <a:gridCol w="255773"/>
                <a:gridCol w="390391"/>
                <a:gridCol w="551932"/>
                <a:gridCol w="1283209"/>
              </a:tblGrid>
              <a:tr h="616554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</a:rPr>
                        <a:t>Община Пловдив, Дирекция "Култура и културно наследство"</a:t>
                      </a:r>
                      <a:endParaRPr lang="ru-RU" sz="13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247" marR="7247" marT="7247" marB="0" anchor="ctr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</a:tr>
              <a:tr h="247542">
                <a:tc rowSpan="2" gridSpan="6">
                  <a:txBody>
                    <a:bodyPr/>
                    <a:lstStyle/>
                    <a:p>
                      <a:pPr algn="ctr" fontAlgn="ctr"/>
                      <a:r>
                        <a:rPr lang="bg-BG" sz="1300" u="none" strike="noStrike" dirty="0">
                          <a:effectLst/>
                        </a:rPr>
                        <a:t>              ФОРМУЛЯР ЗА БЮДЖЕТ                                                                                                                                                                                  </a:t>
                      </a:r>
                      <a:endParaRPr lang="bg-BG" sz="13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247" marR="7247" marT="7247" marB="0" anchor="ctr"/>
                </a:tc>
                <a:tc rowSpan="2"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u="none" strike="noStrike">
                          <a:effectLst/>
                        </a:rPr>
                        <a:t> </a:t>
                      </a:r>
                      <a:endParaRPr lang="bg-BG" sz="1000" b="0" i="0" u="none" strike="noStrike">
                        <a:effectLst/>
                        <a:latin typeface="Arial"/>
                      </a:endParaRPr>
                    </a:p>
                  </a:txBody>
                  <a:tcPr marL="7247" marR="7247" marT="7247" marB="0" anchor="b"/>
                </a:tc>
              </a:tr>
              <a:tr h="178120">
                <a:tc gridSpan="6"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u="none" strike="noStrike">
                          <a:effectLst/>
                        </a:rPr>
                        <a:t> </a:t>
                      </a:r>
                      <a:endParaRPr lang="bg-BG" sz="1000" b="0" i="0" u="none" strike="noStrike">
                        <a:effectLst/>
                        <a:latin typeface="Arial"/>
                      </a:endParaRPr>
                    </a:p>
                  </a:txBody>
                  <a:tcPr marL="7247" marR="7247" marT="7247" marB="0" anchor="b"/>
                </a:tc>
              </a:tr>
              <a:tr h="178120">
                <a:tc>
                  <a:txBody>
                    <a:bodyPr/>
                    <a:lstStyle/>
                    <a:p>
                      <a:pPr algn="l" fontAlgn="b"/>
                      <a:r>
                        <a:rPr lang="bg-BG" sz="900" u="none" strike="noStrike" dirty="0">
                          <a:effectLst/>
                        </a:rPr>
                        <a:t>1.</a:t>
                      </a:r>
                      <a:endParaRPr lang="bg-BG" sz="900" b="1" i="0" u="none" strike="noStrike" dirty="0">
                        <a:effectLst/>
                        <a:latin typeface="Arial"/>
                      </a:endParaRPr>
                    </a:p>
                  </a:txBody>
                  <a:tcPr marL="7247" marR="7247" marT="72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900" u="none" strike="noStrike">
                          <a:effectLst/>
                        </a:rPr>
                        <a:t>Наименование на проекта:</a:t>
                      </a:r>
                      <a:endParaRPr lang="bg-BG" sz="900" b="1" i="0" u="none" strike="noStrike">
                        <a:effectLst/>
                        <a:latin typeface="Arial"/>
                      </a:endParaRPr>
                    </a:p>
                  </a:txBody>
                  <a:tcPr marL="7247" marR="7247" marT="7247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bg-BG" sz="900" u="none" strike="noStrike">
                          <a:effectLst/>
                        </a:rPr>
                        <a:t> </a:t>
                      </a:r>
                      <a:endParaRPr lang="bg-BG" sz="900" b="0" i="0" u="none" strike="noStrike">
                        <a:effectLst/>
                        <a:latin typeface="Arial"/>
                      </a:endParaRPr>
                    </a:p>
                  </a:txBody>
                  <a:tcPr marL="7247" marR="7247" marT="7247" marB="0" anchor="b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u="none" strike="noStrike">
                          <a:effectLst/>
                        </a:rPr>
                        <a:t> </a:t>
                      </a:r>
                      <a:endParaRPr lang="bg-BG" sz="1000" b="0" i="0" u="none" strike="noStrike">
                        <a:effectLst/>
                        <a:latin typeface="Arial"/>
                      </a:endParaRPr>
                    </a:p>
                  </a:txBody>
                  <a:tcPr marL="7247" marR="7247" marT="7247" marB="0" anchor="b"/>
                </a:tc>
              </a:tr>
              <a:tr h="178120">
                <a:tc>
                  <a:txBody>
                    <a:bodyPr/>
                    <a:lstStyle/>
                    <a:p>
                      <a:pPr algn="l" fontAlgn="b"/>
                      <a:r>
                        <a:rPr lang="bg-BG" sz="900" u="none" strike="noStrike">
                          <a:effectLst/>
                        </a:rPr>
                        <a:t>2.</a:t>
                      </a:r>
                      <a:endParaRPr lang="bg-BG" sz="900" b="1" i="0" u="none" strike="noStrike">
                        <a:effectLst/>
                        <a:latin typeface="Arial"/>
                      </a:endParaRPr>
                    </a:p>
                  </a:txBody>
                  <a:tcPr marL="7247" marR="7247" marT="72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900" u="none" strike="noStrike" dirty="0">
                          <a:effectLst/>
                        </a:rPr>
                        <a:t>Организация:</a:t>
                      </a:r>
                      <a:endParaRPr lang="bg-BG" sz="900" b="1" i="0" u="none" strike="noStrike" dirty="0">
                        <a:effectLst/>
                        <a:latin typeface="Arial"/>
                      </a:endParaRPr>
                    </a:p>
                  </a:txBody>
                  <a:tcPr marL="7247" marR="7247" marT="7247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bg-BG" sz="900" u="none" strike="noStrike">
                          <a:effectLst/>
                        </a:rPr>
                        <a:t> </a:t>
                      </a:r>
                      <a:endParaRPr lang="bg-BG" sz="900" b="0" i="0" u="none" strike="noStrike">
                        <a:effectLst/>
                        <a:latin typeface="Arial"/>
                      </a:endParaRPr>
                    </a:p>
                  </a:txBody>
                  <a:tcPr marL="7247" marR="7247" marT="7247" marB="0" anchor="b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u="none" strike="noStrike">
                          <a:effectLst/>
                        </a:rPr>
                        <a:t> </a:t>
                      </a:r>
                      <a:endParaRPr lang="bg-BG" sz="1000" b="0" i="0" u="none" strike="noStrike">
                        <a:effectLst/>
                        <a:latin typeface="Arial"/>
                      </a:endParaRPr>
                    </a:p>
                  </a:txBody>
                  <a:tcPr marL="7247" marR="7247" marT="7247" marB="0" anchor="b"/>
                </a:tc>
              </a:tr>
              <a:tr h="181934">
                <a:tc>
                  <a:txBody>
                    <a:bodyPr/>
                    <a:lstStyle/>
                    <a:p>
                      <a:pPr algn="l" fontAlgn="b"/>
                      <a:r>
                        <a:rPr lang="bg-BG" sz="900" u="none" strike="noStrike">
                          <a:effectLst/>
                        </a:rPr>
                        <a:t>3.</a:t>
                      </a:r>
                      <a:endParaRPr lang="bg-BG" sz="900" b="1" i="0" u="none" strike="noStrike">
                        <a:effectLst/>
                        <a:latin typeface="Arial"/>
                      </a:endParaRPr>
                    </a:p>
                  </a:txBody>
                  <a:tcPr marL="7247" marR="7247" marT="72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Период за реализация на проекта:</a:t>
                      </a:r>
                      <a:endParaRPr lang="ru-RU" sz="900" b="1" i="0" u="none" strike="noStrike" dirty="0">
                        <a:effectLst/>
                        <a:latin typeface="Arial"/>
                      </a:endParaRPr>
                    </a:p>
                  </a:txBody>
                  <a:tcPr marL="7247" marR="7247" marT="7247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bg-BG" sz="900" u="none" strike="noStrike">
                          <a:effectLst/>
                        </a:rPr>
                        <a:t>                           Сума в лв.</a:t>
                      </a:r>
                      <a:endParaRPr lang="bg-BG" sz="900" b="0" i="0" u="none" strike="noStrike">
                        <a:effectLst/>
                        <a:latin typeface="Arial"/>
                      </a:endParaRPr>
                    </a:p>
                  </a:txBody>
                  <a:tcPr marL="7247" marR="7247" marT="7247" marB="0" anchor="b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900" u="none" strike="noStrike">
                          <a:effectLst/>
                        </a:rPr>
                        <a:t>%</a:t>
                      </a:r>
                      <a:endParaRPr lang="bg-BG" sz="900" b="1" i="0" u="none" strike="noStrike">
                        <a:effectLst/>
                        <a:latin typeface="Arial"/>
                      </a:endParaRPr>
                    </a:p>
                  </a:txBody>
                  <a:tcPr marL="7247" marR="7247" marT="7247" marB="0" anchor="b"/>
                </a:tc>
              </a:tr>
              <a:tr h="161719">
                <a:tc>
                  <a:txBody>
                    <a:bodyPr/>
                    <a:lstStyle/>
                    <a:p>
                      <a:pPr algn="l" fontAlgn="b"/>
                      <a:r>
                        <a:rPr lang="bg-BG" sz="900" u="none" strike="noStrike">
                          <a:effectLst/>
                        </a:rPr>
                        <a:t>4.</a:t>
                      </a:r>
                      <a:endParaRPr lang="bg-BG" sz="900" b="1" i="0" u="none" strike="noStrike">
                        <a:effectLst/>
                        <a:latin typeface="Arial"/>
                      </a:endParaRPr>
                    </a:p>
                  </a:txBody>
                  <a:tcPr marL="7247" marR="7247" marT="7247" marB="0" anchor="b"/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bg-BG" sz="900" u="none" strike="noStrike">
                          <a:effectLst/>
                        </a:rPr>
                        <a:t>Бюджет</a:t>
                      </a:r>
                      <a:endParaRPr lang="bg-BG" sz="900" b="1" i="0" u="none" strike="noStrike">
                        <a:effectLst/>
                        <a:latin typeface="Arial"/>
                      </a:endParaRPr>
                    </a:p>
                  </a:txBody>
                  <a:tcPr marL="7247" marR="7247" marT="7247" marB="0" anchor="ctr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900" u="none" strike="noStrike">
                          <a:effectLst/>
                        </a:rPr>
                        <a:t>0,00</a:t>
                      </a:r>
                      <a:endParaRPr lang="bg-BG" sz="900" b="1" i="0" u="none" strike="noStrike">
                        <a:effectLst/>
                        <a:latin typeface="Arial"/>
                      </a:endParaRPr>
                    </a:p>
                  </a:txBody>
                  <a:tcPr marL="7247" marR="7247" marT="72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900" u="none" strike="noStrike">
                          <a:effectLst/>
                        </a:rPr>
                        <a:t>100,00%</a:t>
                      </a:r>
                      <a:endParaRPr lang="bg-BG" sz="900" b="1" i="0" u="none" strike="noStrike">
                        <a:effectLst/>
                        <a:latin typeface="Arial"/>
                      </a:endParaRPr>
                    </a:p>
                  </a:txBody>
                  <a:tcPr marL="7247" marR="7247" marT="7247" marB="0" anchor="b"/>
                </a:tc>
              </a:tr>
              <a:tr h="161719">
                <a:tc>
                  <a:txBody>
                    <a:bodyPr/>
                    <a:lstStyle/>
                    <a:p>
                      <a:pPr algn="l" fontAlgn="b"/>
                      <a:r>
                        <a:rPr lang="bg-BG" sz="900" u="none" strike="noStrike">
                          <a:effectLst/>
                        </a:rPr>
                        <a:t>4.1.1.</a:t>
                      </a:r>
                      <a:endParaRPr lang="bg-BG" sz="900" b="1" i="0" u="none" strike="noStrike">
                        <a:effectLst/>
                        <a:latin typeface="Arial"/>
                      </a:endParaRPr>
                    </a:p>
                  </a:txBody>
                  <a:tcPr marL="7247" marR="7247" marT="7247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Искани средства от Община Пловдив</a:t>
                      </a:r>
                      <a:endParaRPr lang="ru-RU" sz="900" b="1" i="0" u="none" strike="noStrike">
                        <a:effectLst/>
                        <a:latin typeface="Arial"/>
                      </a:endParaRPr>
                    </a:p>
                  </a:txBody>
                  <a:tcPr marL="7247" marR="7247" marT="7247" marB="0" anchor="b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900" u="none" strike="noStrike">
                          <a:effectLst/>
                        </a:rPr>
                        <a:t>0,00</a:t>
                      </a:r>
                      <a:endParaRPr lang="bg-BG" sz="900" b="1" i="0" u="none" strike="noStrike">
                        <a:effectLst/>
                        <a:latin typeface="Arial"/>
                      </a:endParaRPr>
                    </a:p>
                  </a:txBody>
                  <a:tcPr marL="7247" marR="7247" marT="72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#DIV/0!</a:t>
                      </a:r>
                      <a:endParaRPr lang="en-US" sz="900" b="1" i="0" u="none" strike="noStrike">
                        <a:effectLst/>
                        <a:latin typeface="Arial"/>
                      </a:endParaRPr>
                    </a:p>
                  </a:txBody>
                  <a:tcPr marL="7247" marR="7247" marT="7247" marB="0" anchor="b"/>
                </a:tc>
              </a:tr>
              <a:tr h="161719">
                <a:tc>
                  <a:txBody>
                    <a:bodyPr/>
                    <a:lstStyle/>
                    <a:p>
                      <a:pPr algn="l" fontAlgn="b"/>
                      <a:r>
                        <a:rPr lang="bg-BG" sz="900" u="none" strike="noStrike">
                          <a:effectLst/>
                        </a:rPr>
                        <a:t>4.1.2.</a:t>
                      </a:r>
                      <a:endParaRPr lang="bg-BG" sz="900" b="1" i="0" u="none" strike="noStrike">
                        <a:effectLst/>
                        <a:latin typeface="Arial"/>
                      </a:endParaRPr>
                    </a:p>
                  </a:txBody>
                  <a:tcPr marL="7247" marR="7247" marT="7247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bg-BG" sz="900" u="none" strike="noStrike" dirty="0">
                          <a:effectLst/>
                        </a:rPr>
                        <a:t>Собстено финансиране</a:t>
                      </a:r>
                      <a:endParaRPr lang="bg-BG" sz="900" b="1" i="0" u="none" strike="noStrike" dirty="0">
                        <a:effectLst/>
                        <a:latin typeface="Arial"/>
                      </a:endParaRPr>
                    </a:p>
                  </a:txBody>
                  <a:tcPr marL="7247" marR="7247" marT="7247" marB="0" anchor="b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900" u="none" strike="noStrike">
                          <a:effectLst/>
                        </a:rPr>
                        <a:t>0,00</a:t>
                      </a:r>
                      <a:endParaRPr lang="bg-BG" sz="900" b="1" i="0" u="none" strike="noStrike">
                        <a:effectLst/>
                        <a:latin typeface="Arial"/>
                      </a:endParaRPr>
                    </a:p>
                  </a:txBody>
                  <a:tcPr marL="7247" marR="7247" marT="72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#DIV/0!</a:t>
                      </a:r>
                      <a:endParaRPr lang="en-US" sz="900" b="1" i="0" u="none" strike="noStrike">
                        <a:effectLst/>
                        <a:latin typeface="Arial"/>
                      </a:endParaRPr>
                    </a:p>
                  </a:txBody>
                  <a:tcPr marL="7247" marR="7247" marT="7247" marB="0" anchor="b"/>
                </a:tc>
              </a:tr>
              <a:tr h="192041">
                <a:tc>
                  <a:txBody>
                    <a:bodyPr/>
                    <a:lstStyle/>
                    <a:p>
                      <a:pPr algn="l" fontAlgn="b"/>
                      <a:r>
                        <a:rPr lang="bg-BG" sz="900" u="none" strike="noStrike">
                          <a:effectLst/>
                        </a:rPr>
                        <a:t> </a:t>
                      </a:r>
                      <a:endParaRPr lang="bg-BG" sz="900" b="1" i="0" u="none" strike="noStrike">
                        <a:effectLst/>
                        <a:latin typeface="Arial"/>
                      </a:endParaRPr>
                    </a:p>
                  </a:txBody>
                  <a:tcPr marL="7247" marR="7247" marT="7247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bg-BG" sz="900" u="none" strike="noStrike">
                          <a:effectLst/>
                        </a:rPr>
                        <a:t> </a:t>
                      </a:r>
                      <a:endParaRPr lang="bg-BG" sz="900" b="1" i="0" u="none" strike="noStrike">
                        <a:effectLst/>
                        <a:latin typeface="Arial"/>
                      </a:endParaRPr>
                    </a:p>
                  </a:txBody>
                  <a:tcPr marL="7247" marR="7247" marT="7247" marB="0" anchor="b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900" u="none" strike="noStrike">
                          <a:effectLst/>
                        </a:rPr>
                        <a:t> </a:t>
                      </a:r>
                      <a:endParaRPr lang="bg-BG" sz="900" b="1" i="0" u="none" strike="noStrike">
                        <a:effectLst/>
                        <a:latin typeface="Arial"/>
                      </a:endParaRPr>
                    </a:p>
                  </a:txBody>
                  <a:tcPr marL="7247" marR="7247" marT="72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u="none" strike="noStrike">
                          <a:effectLst/>
                        </a:rPr>
                        <a:t> </a:t>
                      </a:r>
                      <a:endParaRPr lang="bg-BG" sz="1000" b="0" i="0" u="none" strike="noStrike">
                        <a:effectLst/>
                        <a:latin typeface="Arial"/>
                      </a:endParaRPr>
                    </a:p>
                  </a:txBody>
                  <a:tcPr marL="7247" marR="7247" marT="7247" marB="0" anchor="b"/>
                </a:tc>
              </a:tr>
              <a:tr h="161117">
                <a:tc>
                  <a:txBody>
                    <a:bodyPr/>
                    <a:lstStyle/>
                    <a:p>
                      <a:pPr algn="l" fontAlgn="ctr"/>
                      <a:r>
                        <a:rPr lang="bg-BG" sz="900" u="none" strike="noStrike">
                          <a:effectLst/>
                        </a:rPr>
                        <a:t>5.</a:t>
                      </a:r>
                      <a:endParaRPr lang="bg-BG" sz="900" b="1" i="0" u="none" strike="noStrike">
                        <a:effectLst/>
                        <a:latin typeface="Arial"/>
                      </a:endParaRPr>
                    </a:p>
                  </a:txBody>
                  <a:tcPr marL="7247" marR="7247" marT="72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900" u="none" strike="noStrike" dirty="0">
                          <a:effectLst/>
                        </a:rPr>
                        <a:t>Бюджет</a:t>
                      </a:r>
                      <a:endParaRPr lang="bg-BG" sz="900" b="1" i="0" u="none" strike="noStrike" dirty="0">
                        <a:effectLst/>
                        <a:latin typeface="Arial"/>
                      </a:endParaRPr>
                    </a:p>
                  </a:txBody>
                  <a:tcPr marL="7247" marR="7247" marT="7247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bg-BG" sz="900" u="none" strike="noStrike">
                          <a:effectLst/>
                        </a:rPr>
                        <a:t>Мерна единица</a:t>
                      </a:r>
                      <a:endParaRPr lang="bg-BG" sz="900" b="1" i="0" u="none" strike="noStrike">
                        <a:effectLst/>
                        <a:latin typeface="Arial"/>
                      </a:endParaRPr>
                    </a:p>
                  </a:txBody>
                  <a:tcPr marL="7247" marR="7247" marT="7247" marB="0" vert="vert27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bg-BG" sz="900" u="none" strike="noStrike">
                          <a:effectLst/>
                        </a:rPr>
                        <a:t>Ед. стойност</a:t>
                      </a:r>
                      <a:endParaRPr lang="bg-BG" sz="900" b="1" i="0" u="none" strike="noStrike">
                        <a:effectLst/>
                        <a:latin typeface="Arial"/>
                      </a:endParaRPr>
                    </a:p>
                  </a:txBody>
                  <a:tcPr marL="7247" marR="7247" marT="7247" marB="0" vert="vert27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bg-BG" sz="900" u="none" strike="noStrike">
                          <a:effectLst/>
                        </a:rPr>
                        <a:t>Количество</a:t>
                      </a:r>
                      <a:endParaRPr lang="bg-BG" sz="900" b="1" i="0" u="none" strike="noStrike">
                        <a:effectLst/>
                        <a:latin typeface="Arial"/>
                      </a:endParaRPr>
                    </a:p>
                  </a:txBody>
                  <a:tcPr marL="7247" marR="7247" marT="7247" marB="0" vert="vert27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bg-BG" sz="900" u="none" strike="noStrike">
                          <a:effectLst/>
                        </a:rPr>
                        <a:t>Община Пловдив</a:t>
                      </a:r>
                      <a:endParaRPr lang="bg-BG" sz="900" b="1" i="0" u="none" strike="noStrike">
                        <a:effectLst/>
                        <a:latin typeface="Arial"/>
                      </a:endParaRPr>
                    </a:p>
                  </a:txBody>
                  <a:tcPr marL="7247" marR="7247" marT="7247" marB="0" vert="vert27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bg-BG" sz="900" u="none" strike="noStrike">
                          <a:effectLst/>
                        </a:rPr>
                        <a:t> собствено финансиране</a:t>
                      </a:r>
                      <a:endParaRPr lang="bg-BG" sz="900" b="1" i="0" u="none" strike="noStrike">
                        <a:effectLst/>
                        <a:latin typeface="Arial"/>
                      </a:endParaRPr>
                    </a:p>
                  </a:txBody>
                  <a:tcPr marL="7247" marR="7247" marT="7247" marB="0" vert="vert270" anchor="ctr"/>
                </a:tc>
              </a:tr>
              <a:tr h="929884">
                <a:tc>
                  <a:txBody>
                    <a:bodyPr/>
                    <a:lstStyle/>
                    <a:p>
                      <a:pPr algn="l" fontAlgn="ctr"/>
                      <a:r>
                        <a:rPr lang="bg-BG" sz="900" u="none" strike="noStrike">
                          <a:effectLst/>
                        </a:rPr>
                        <a:t>5.1.</a:t>
                      </a:r>
                      <a:endParaRPr lang="bg-BG" sz="900" b="1" i="0" u="none" strike="noStrike">
                        <a:effectLst/>
                        <a:latin typeface="Arial"/>
                      </a:endParaRPr>
                    </a:p>
                  </a:txBody>
                  <a:tcPr marL="7247" marR="7247" marT="72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900" u="none" strike="noStrike" dirty="0">
                          <a:effectLst/>
                        </a:rPr>
                        <a:t>Преки разходи </a:t>
                      </a:r>
                      <a:endParaRPr lang="bg-BG" sz="900" b="1" i="0" u="none" strike="noStrike" dirty="0">
                        <a:effectLst/>
                        <a:latin typeface="Arial"/>
                      </a:endParaRPr>
                    </a:p>
                  </a:txBody>
                  <a:tcPr marL="7247" marR="7247" marT="7247" marB="0" anchor="ctr"/>
                </a:tc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</a:tr>
              <a:tr h="181934">
                <a:tc>
                  <a:txBody>
                    <a:bodyPr/>
                    <a:lstStyle/>
                    <a:p>
                      <a:pPr algn="l" fontAlgn="ctr"/>
                      <a:r>
                        <a:rPr lang="bg-BG" sz="900" u="none" strike="noStrike">
                          <a:effectLst/>
                        </a:rPr>
                        <a:t>5.1.1.</a:t>
                      </a:r>
                      <a:endParaRPr lang="bg-BG" sz="900" b="1" i="0" u="none" strike="noStrike">
                        <a:effectLst/>
                        <a:latin typeface="Arial"/>
                      </a:endParaRPr>
                    </a:p>
                  </a:txBody>
                  <a:tcPr marL="7247" marR="7247" marT="72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900" u="none" strike="noStrike">
                          <a:effectLst/>
                        </a:rPr>
                        <a:t> </a:t>
                      </a:r>
                      <a:endParaRPr lang="bg-BG" sz="900" b="1" i="0" u="none" strike="noStrike">
                        <a:effectLst/>
                        <a:latin typeface="Arial"/>
                      </a:endParaRPr>
                    </a:p>
                  </a:txBody>
                  <a:tcPr marL="7247" marR="7247" marT="724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900" u="none" strike="noStrike">
                          <a:effectLst/>
                        </a:rPr>
                        <a:t> </a:t>
                      </a:r>
                      <a:endParaRPr lang="bg-BG" sz="900" b="0" i="0" u="none" strike="noStrike">
                        <a:effectLst/>
                        <a:latin typeface="Arial"/>
                      </a:endParaRPr>
                    </a:p>
                  </a:txBody>
                  <a:tcPr marL="7247" marR="7247" marT="72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900" u="none" strike="noStrike" dirty="0">
                          <a:effectLst/>
                        </a:rPr>
                        <a:t>0</a:t>
                      </a:r>
                      <a:endParaRPr lang="bg-BG" sz="900" b="0" i="0" u="none" strike="noStrike" dirty="0">
                        <a:effectLst/>
                        <a:latin typeface="Arial"/>
                      </a:endParaRPr>
                    </a:p>
                  </a:txBody>
                  <a:tcPr marL="7247" marR="7247" marT="72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900" u="none" strike="noStrike">
                          <a:effectLst/>
                        </a:rPr>
                        <a:t>0</a:t>
                      </a:r>
                      <a:endParaRPr lang="bg-BG" sz="900" b="0" i="0" u="none" strike="noStrike">
                        <a:effectLst/>
                        <a:latin typeface="Arial"/>
                      </a:endParaRPr>
                    </a:p>
                  </a:txBody>
                  <a:tcPr marL="7247" marR="7247" marT="72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900" u="none" strike="noStrike">
                          <a:effectLst/>
                        </a:rPr>
                        <a:t>0,00</a:t>
                      </a:r>
                      <a:endParaRPr lang="bg-BG" sz="900" b="0" i="0" u="none" strike="noStrike">
                        <a:effectLst/>
                        <a:latin typeface="Arial"/>
                      </a:endParaRPr>
                    </a:p>
                  </a:txBody>
                  <a:tcPr marL="7247" marR="7247" marT="72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900" u="none" strike="noStrike">
                          <a:effectLst/>
                        </a:rPr>
                        <a:t>0,00</a:t>
                      </a:r>
                      <a:endParaRPr lang="bg-BG" sz="900" b="0" i="0" u="none" strike="noStrike">
                        <a:effectLst/>
                        <a:latin typeface="Arial"/>
                      </a:endParaRPr>
                    </a:p>
                  </a:txBody>
                  <a:tcPr marL="7247" marR="7247" marT="7247" marB="0" anchor="b"/>
                </a:tc>
              </a:tr>
              <a:tr h="177890">
                <a:tc>
                  <a:txBody>
                    <a:bodyPr/>
                    <a:lstStyle/>
                    <a:p>
                      <a:pPr algn="l" fontAlgn="ctr"/>
                      <a:r>
                        <a:rPr lang="bg-BG" sz="900" u="none" strike="noStrike">
                          <a:effectLst/>
                        </a:rPr>
                        <a:t>5.1.2.</a:t>
                      </a:r>
                      <a:endParaRPr lang="bg-BG" sz="900" b="1" i="0" u="none" strike="noStrike">
                        <a:effectLst/>
                        <a:latin typeface="Arial"/>
                      </a:endParaRPr>
                    </a:p>
                  </a:txBody>
                  <a:tcPr marL="7247" marR="7247" marT="72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900" u="none" strike="noStrike">
                          <a:effectLst/>
                        </a:rPr>
                        <a:t> </a:t>
                      </a:r>
                      <a:endParaRPr lang="bg-BG" sz="900" b="1" i="0" u="none" strike="noStrike">
                        <a:effectLst/>
                        <a:latin typeface="Arial"/>
                      </a:endParaRPr>
                    </a:p>
                  </a:txBody>
                  <a:tcPr marL="7247" marR="7247" marT="724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900" u="none" strike="noStrike">
                          <a:effectLst/>
                        </a:rPr>
                        <a:t> </a:t>
                      </a:r>
                      <a:endParaRPr lang="bg-BG" sz="900" b="0" i="0" u="none" strike="noStrike">
                        <a:effectLst/>
                        <a:latin typeface="Arial"/>
                      </a:endParaRPr>
                    </a:p>
                  </a:txBody>
                  <a:tcPr marL="7247" marR="7247" marT="72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900" u="none" strike="noStrike">
                          <a:effectLst/>
                        </a:rPr>
                        <a:t>0</a:t>
                      </a:r>
                      <a:endParaRPr lang="bg-BG" sz="900" b="0" i="0" u="none" strike="noStrike">
                        <a:effectLst/>
                        <a:latin typeface="Arial"/>
                      </a:endParaRPr>
                    </a:p>
                  </a:txBody>
                  <a:tcPr marL="7247" marR="7247" marT="72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900" u="none" strike="noStrike">
                          <a:effectLst/>
                        </a:rPr>
                        <a:t>0</a:t>
                      </a:r>
                      <a:endParaRPr lang="bg-BG" sz="900" b="0" i="0" u="none" strike="noStrike">
                        <a:effectLst/>
                        <a:latin typeface="Arial"/>
                      </a:endParaRPr>
                    </a:p>
                  </a:txBody>
                  <a:tcPr marL="7247" marR="7247" marT="72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900" u="none" strike="noStrike">
                          <a:effectLst/>
                        </a:rPr>
                        <a:t>0,00</a:t>
                      </a:r>
                      <a:endParaRPr lang="bg-BG" sz="900" b="0" i="0" u="none" strike="noStrike">
                        <a:effectLst/>
                        <a:latin typeface="Arial"/>
                      </a:endParaRPr>
                    </a:p>
                  </a:txBody>
                  <a:tcPr marL="7247" marR="7247" marT="72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900" u="none" strike="noStrike">
                          <a:effectLst/>
                        </a:rPr>
                        <a:t>0,00</a:t>
                      </a:r>
                      <a:endParaRPr lang="bg-BG" sz="900" b="0" i="0" u="none" strike="noStrike">
                        <a:effectLst/>
                        <a:latin typeface="Arial"/>
                      </a:endParaRPr>
                    </a:p>
                  </a:txBody>
                  <a:tcPr marL="7247" marR="7247" marT="7247" marB="0" anchor="b"/>
                </a:tc>
              </a:tr>
              <a:tr h="202148">
                <a:tc>
                  <a:txBody>
                    <a:bodyPr/>
                    <a:lstStyle/>
                    <a:p>
                      <a:pPr algn="l" fontAlgn="ctr"/>
                      <a:r>
                        <a:rPr lang="bg-BG" sz="900" u="none" strike="noStrike">
                          <a:effectLst/>
                        </a:rPr>
                        <a:t>5.1.3.</a:t>
                      </a:r>
                      <a:endParaRPr lang="bg-BG" sz="900" b="1" i="0" u="none" strike="noStrike">
                        <a:effectLst/>
                        <a:latin typeface="Arial"/>
                      </a:endParaRPr>
                    </a:p>
                  </a:txBody>
                  <a:tcPr marL="7247" marR="7247" marT="72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900" u="none" strike="noStrike">
                          <a:effectLst/>
                        </a:rPr>
                        <a:t> </a:t>
                      </a:r>
                      <a:endParaRPr lang="bg-BG" sz="900" b="1" i="0" u="none" strike="noStrike">
                        <a:effectLst/>
                        <a:latin typeface="Arial"/>
                      </a:endParaRPr>
                    </a:p>
                  </a:txBody>
                  <a:tcPr marL="7247" marR="7247" marT="724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900" u="none" strike="noStrike">
                          <a:effectLst/>
                        </a:rPr>
                        <a:t> </a:t>
                      </a:r>
                      <a:endParaRPr lang="bg-BG" sz="900" b="0" i="0" u="none" strike="noStrike">
                        <a:effectLst/>
                        <a:latin typeface="Arial"/>
                      </a:endParaRPr>
                    </a:p>
                  </a:txBody>
                  <a:tcPr marL="7247" marR="7247" marT="72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900" u="none" strike="noStrike">
                          <a:effectLst/>
                        </a:rPr>
                        <a:t>0</a:t>
                      </a:r>
                      <a:endParaRPr lang="bg-BG" sz="900" b="0" i="0" u="none" strike="noStrike">
                        <a:effectLst/>
                        <a:latin typeface="Arial"/>
                      </a:endParaRPr>
                    </a:p>
                  </a:txBody>
                  <a:tcPr marL="7247" marR="7247" marT="72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900" u="none" strike="noStrike">
                          <a:effectLst/>
                        </a:rPr>
                        <a:t>0</a:t>
                      </a:r>
                      <a:endParaRPr lang="bg-BG" sz="900" b="0" i="0" u="none" strike="noStrike">
                        <a:effectLst/>
                        <a:latin typeface="Arial"/>
                      </a:endParaRPr>
                    </a:p>
                  </a:txBody>
                  <a:tcPr marL="7247" marR="7247" marT="72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900" u="none" strike="noStrike">
                          <a:effectLst/>
                        </a:rPr>
                        <a:t>0,00</a:t>
                      </a:r>
                      <a:endParaRPr lang="bg-BG" sz="900" b="0" i="0" u="none" strike="noStrike">
                        <a:effectLst/>
                        <a:latin typeface="Arial"/>
                      </a:endParaRPr>
                    </a:p>
                  </a:txBody>
                  <a:tcPr marL="7247" marR="7247" marT="72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900" u="none" strike="noStrike">
                          <a:effectLst/>
                        </a:rPr>
                        <a:t>0,00</a:t>
                      </a:r>
                      <a:endParaRPr lang="bg-BG" sz="900" b="0" i="0" u="none" strike="noStrike">
                        <a:effectLst/>
                        <a:latin typeface="Arial"/>
                      </a:endParaRPr>
                    </a:p>
                  </a:txBody>
                  <a:tcPr marL="7247" marR="7247" marT="7247" marB="0" anchor="b"/>
                </a:tc>
              </a:tr>
              <a:tr h="177890">
                <a:tc>
                  <a:txBody>
                    <a:bodyPr/>
                    <a:lstStyle/>
                    <a:p>
                      <a:pPr algn="l" fontAlgn="b"/>
                      <a:r>
                        <a:rPr lang="bg-BG" sz="900" u="none" strike="noStrike">
                          <a:effectLst/>
                        </a:rPr>
                        <a:t>5.1.4.</a:t>
                      </a:r>
                      <a:endParaRPr lang="bg-BG" sz="900" b="1" i="0" u="none" strike="noStrike">
                        <a:effectLst/>
                        <a:latin typeface="Arial"/>
                      </a:endParaRPr>
                    </a:p>
                  </a:txBody>
                  <a:tcPr marL="7247" marR="7247" marT="72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900" u="none" strike="noStrike">
                          <a:effectLst/>
                        </a:rPr>
                        <a:t> </a:t>
                      </a:r>
                      <a:endParaRPr lang="bg-BG" sz="900" b="1" i="0" u="none" strike="noStrike">
                        <a:effectLst/>
                        <a:latin typeface="Arial"/>
                      </a:endParaRPr>
                    </a:p>
                  </a:txBody>
                  <a:tcPr marL="7247" marR="7247" marT="72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900" u="none" strike="noStrike">
                          <a:effectLst/>
                        </a:rPr>
                        <a:t> </a:t>
                      </a:r>
                      <a:endParaRPr lang="bg-BG" sz="900" b="0" i="0" u="none" strike="noStrike">
                        <a:effectLst/>
                        <a:latin typeface="Arial"/>
                      </a:endParaRPr>
                    </a:p>
                  </a:txBody>
                  <a:tcPr marL="7247" marR="7247" marT="72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900" u="none" strike="noStrike">
                          <a:effectLst/>
                        </a:rPr>
                        <a:t>0</a:t>
                      </a:r>
                      <a:endParaRPr lang="bg-BG" sz="900" b="0" i="0" u="none" strike="noStrike">
                        <a:effectLst/>
                        <a:latin typeface="Arial"/>
                      </a:endParaRPr>
                    </a:p>
                  </a:txBody>
                  <a:tcPr marL="7247" marR="7247" marT="72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900" u="none" strike="noStrike">
                          <a:effectLst/>
                        </a:rPr>
                        <a:t>0</a:t>
                      </a:r>
                      <a:endParaRPr lang="bg-BG" sz="900" b="0" i="0" u="none" strike="noStrike">
                        <a:effectLst/>
                        <a:latin typeface="Arial"/>
                      </a:endParaRPr>
                    </a:p>
                  </a:txBody>
                  <a:tcPr marL="7247" marR="7247" marT="72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900" u="none" strike="noStrike" dirty="0">
                          <a:effectLst/>
                        </a:rPr>
                        <a:t>0,00</a:t>
                      </a:r>
                      <a:endParaRPr lang="bg-BG" sz="900" b="0" i="0" u="none" strike="noStrike" dirty="0">
                        <a:effectLst/>
                        <a:latin typeface="Arial"/>
                      </a:endParaRPr>
                    </a:p>
                  </a:txBody>
                  <a:tcPr marL="7247" marR="7247" marT="72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900" u="none" strike="noStrike">
                          <a:effectLst/>
                        </a:rPr>
                        <a:t>0,00</a:t>
                      </a:r>
                      <a:endParaRPr lang="bg-BG" sz="900" b="0" i="0" u="none" strike="noStrike">
                        <a:effectLst/>
                        <a:latin typeface="Arial"/>
                      </a:endParaRPr>
                    </a:p>
                  </a:txBody>
                  <a:tcPr marL="7247" marR="7247" marT="7247" marB="0" anchor="b"/>
                </a:tc>
              </a:tr>
              <a:tr h="177890">
                <a:tc>
                  <a:txBody>
                    <a:bodyPr/>
                    <a:lstStyle/>
                    <a:p>
                      <a:pPr algn="l" fontAlgn="b"/>
                      <a:r>
                        <a:rPr lang="bg-BG" sz="900" u="none" strike="noStrike">
                          <a:effectLst/>
                        </a:rPr>
                        <a:t>5.1.5.</a:t>
                      </a:r>
                      <a:endParaRPr lang="bg-BG" sz="900" b="1" i="0" u="none" strike="noStrike">
                        <a:effectLst/>
                        <a:latin typeface="Arial"/>
                      </a:endParaRPr>
                    </a:p>
                  </a:txBody>
                  <a:tcPr marL="7247" marR="7247" marT="72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900" u="none" strike="noStrike">
                          <a:effectLst/>
                        </a:rPr>
                        <a:t> </a:t>
                      </a:r>
                      <a:endParaRPr lang="bg-BG" sz="900" b="1" i="0" u="none" strike="noStrike">
                        <a:effectLst/>
                        <a:latin typeface="Arial"/>
                      </a:endParaRPr>
                    </a:p>
                  </a:txBody>
                  <a:tcPr marL="7247" marR="7247" marT="72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900" u="none" strike="noStrike">
                          <a:effectLst/>
                        </a:rPr>
                        <a:t> </a:t>
                      </a:r>
                      <a:endParaRPr lang="bg-BG" sz="900" b="0" i="0" u="none" strike="noStrike">
                        <a:effectLst/>
                        <a:latin typeface="Arial"/>
                      </a:endParaRPr>
                    </a:p>
                  </a:txBody>
                  <a:tcPr marL="7247" marR="7247" marT="72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900" u="none" strike="noStrike">
                          <a:effectLst/>
                        </a:rPr>
                        <a:t>0</a:t>
                      </a:r>
                      <a:endParaRPr lang="bg-BG" sz="900" b="0" i="0" u="none" strike="noStrike">
                        <a:effectLst/>
                        <a:latin typeface="Arial"/>
                      </a:endParaRPr>
                    </a:p>
                  </a:txBody>
                  <a:tcPr marL="7247" marR="7247" marT="72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900" u="none" strike="noStrike">
                          <a:effectLst/>
                        </a:rPr>
                        <a:t>0</a:t>
                      </a:r>
                      <a:endParaRPr lang="bg-BG" sz="900" b="0" i="0" u="none" strike="noStrike">
                        <a:effectLst/>
                        <a:latin typeface="Arial"/>
                      </a:endParaRPr>
                    </a:p>
                  </a:txBody>
                  <a:tcPr marL="7247" marR="7247" marT="72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900" u="none" strike="noStrike" dirty="0">
                          <a:effectLst/>
                        </a:rPr>
                        <a:t>0,00</a:t>
                      </a:r>
                      <a:endParaRPr lang="bg-BG" sz="900" b="0" i="0" u="none" strike="noStrike" dirty="0">
                        <a:effectLst/>
                        <a:latin typeface="Arial"/>
                      </a:endParaRPr>
                    </a:p>
                  </a:txBody>
                  <a:tcPr marL="7247" marR="7247" marT="72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900" u="none" strike="noStrike">
                          <a:effectLst/>
                        </a:rPr>
                        <a:t>0,00</a:t>
                      </a:r>
                      <a:endParaRPr lang="bg-BG" sz="900" b="0" i="0" u="none" strike="noStrike">
                        <a:effectLst/>
                        <a:latin typeface="Arial"/>
                      </a:endParaRPr>
                    </a:p>
                  </a:txBody>
                  <a:tcPr marL="7247" marR="7247" marT="7247" marB="0" anchor="b"/>
                </a:tc>
              </a:tr>
              <a:tr h="177890">
                <a:tc>
                  <a:txBody>
                    <a:bodyPr/>
                    <a:lstStyle/>
                    <a:p>
                      <a:pPr algn="l" fontAlgn="b"/>
                      <a:r>
                        <a:rPr lang="bg-BG" sz="900" u="none" strike="noStrike">
                          <a:effectLst/>
                        </a:rPr>
                        <a:t>5.1.6.</a:t>
                      </a:r>
                      <a:endParaRPr lang="bg-BG" sz="900" b="1" i="0" u="none" strike="noStrike">
                        <a:effectLst/>
                        <a:latin typeface="Arial"/>
                      </a:endParaRPr>
                    </a:p>
                  </a:txBody>
                  <a:tcPr marL="7247" marR="7247" marT="72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900" u="none" strike="noStrike">
                          <a:effectLst/>
                        </a:rPr>
                        <a:t> </a:t>
                      </a:r>
                      <a:endParaRPr lang="bg-BG" sz="900" b="1" i="0" u="none" strike="noStrike">
                        <a:effectLst/>
                        <a:latin typeface="Arial"/>
                      </a:endParaRPr>
                    </a:p>
                  </a:txBody>
                  <a:tcPr marL="7247" marR="7247" marT="72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900" u="none" strike="noStrike">
                          <a:effectLst/>
                        </a:rPr>
                        <a:t> </a:t>
                      </a:r>
                      <a:endParaRPr lang="bg-BG" sz="900" b="0" i="0" u="none" strike="noStrike">
                        <a:effectLst/>
                        <a:latin typeface="Arial"/>
                      </a:endParaRPr>
                    </a:p>
                  </a:txBody>
                  <a:tcPr marL="7247" marR="7247" marT="72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900" u="none" strike="noStrike">
                          <a:effectLst/>
                        </a:rPr>
                        <a:t>0</a:t>
                      </a:r>
                      <a:endParaRPr lang="bg-BG" sz="900" b="0" i="0" u="none" strike="noStrike">
                        <a:effectLst/>
                        <a:latin typeface="Arial"/>
                      </a:endParaRPr>
                    </a:p>
                  </a:txBody>
                  <a:tcPr marL="7247" marR="7247" marT="72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900" u="none" strike="noStrike">
                          <a:effectLst/>
                        </a:rPr>
                        <a:t>0</a:t>
                      </a:r>
                      <a:endParaRPr lang="bg-BG" sz="900" b="0" i="0" u="none" strike="noStrike">
                        <a:effectLst/>
                        <a:latin typeface="Arial"/>
                      </a:endParaRPr>
                    </a:p>
                  </a:txBody>
                  <a:tcPr marL="7247" marR="7247" marT="72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900" u="none" strike="noStrike" dirty="0">
                          <a:effectLst/>
                        </a:rPr>
                        <a:t>0,00</a:t>
                      </a:r>
                      <a:endParaRPr lang="bg-BG" sz="900" b="0" i="0" u="none" strike="noStrike" dirty="0">
                        <a:effectLst/>
                        <a:latin typeface="Arial"/>
                      </a:endParaRPr>
                    </a:p>
                  </a:txBody>
                  <a:tcPr marL="7247" marR="7247" marT="72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900" u="none" strike="noStrike">
                          <a:effectLst/>
                        </a:rPr>
                        <a:t>0,00</a:t>
                      </a:r>
                      <a:endParaRPr lang="bg-BG" sz="900" b="0" i="0" u="none" strike="noStrike">
                        <a:effectLst/>
                        <a:latin typeface="Arial"/>
                      </a:endParaRPr>
                    </a:p>
                  </a:txBody>
                  <a:tcPr marL="7247" marR="7247" marT="7247" marB="0" anchor="b"/>
                </a:tc>
              </a:tr>
              <a:tr h="177890">
                <a:tc>
                  <a:txBody>
                    <a:bodyPr/>
                    <a:lstStyle/>
                    <a:p>
                      <a:pPr algn="l" fontAlgn="b"/>
                      <a:r>
                        <a:rPr lang="bg-BG" sz="900" u="none" strike="noStrike">
                          <a:effectLst/>
                        </a:rPr>
                        <a:t>5.1.7.</a:t>
                      </a:r>
                      <a:endParaRPr lang="bg-BG" sz="900" b="1" i="0" u="none" strike="noStrike">
                        <a:effectLst/>
                        <a:latin typeface="Arial"/>
                      </a:endParaRPr>
                    </a:p>
                  </a:txBody>
                  <a:tcPr marL="7247" marR="7247" marT="72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900" u="none" strike="noStrike">
                          <a:effectLst/>
                        </a:rPr>
                        <a:t> </a:t>
                      </a:r>
                      <a:endParaRPr lang="bg-BG" sz="900" b="1" i="0" u="none" strike="noStrike">
                        <a:effectLst/>
                        <a:latin typeface="Arial"/>
                      </a:endParaRPr>
                    </a:p>
                  </a:txBody>
                  <a:tcPr marL="7247" marR="7247" marT="72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900" u="none" strike="noStrike">
                          <a:effectLst/>
                        </a:rPr>
                        <a:t> </a:t>
                      </a:r>
                      <a:endParaRPr lang="bg-BG" sz="900" b="0" i="0" u="none" strike="noStrike">
                        <a:effectLst/>
                        <a:latin typeface="Arial"/>
                      </a:endParaRPr>
                    </a:p>
                  </a:txBody>
                  <a:tcPr marL="7247" marR="7247" marT="72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900" u="none" strike="noStrike">
                          <a:effectLst/>
                        </a:rPr>
                        <a:t>0</a:t>
                      </a:r>
                      <a:endParaRPr lang="bg-BG" sz="900" b="0" i="0" u="none" strike="noStrike">
                        <a:effectLst/>
                        <a:latin typeface="Arial"/>
                      </a:endParaRPr>
                    </a:p>
                  </a:txBody>
                  <a:tcPr marL="7247" marR="7247" marT="72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900" u="none" strike="noStrike">
                          <a:effectLst/>
                        </a:rPr>
                        <a:t>0</a:t>
                      </a:r>
                      <a:endParaRPr lang="bg-BG" sz="900" b="0" i="0" u="none" strike="noStrike">
                        <a:effectLst/>
                        <a:latin typeface="Arial"/>
                      </a:endParaRPr>
                    </a:p>
                  </a:txBody>
                  <a:tcPr marL="7247" marR="7247" marT="72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900" u="none" strike="noStrike">
                          <a:effectLst/>
                        </a:rPr>
                        <a:t>0,00</a:t>
                      </a:r>
                      <a:endParaRPr lang="bg-BG" sz="900" b="0" i="0" u="none" strike="noStrike">
                        <a:effectLst/>
                        <a:latin typeface="Arial"/>
                      </a:endParaRPr>
                    </a:p>
                  </a:txBody>
                  <a:tcPr marL="7247" marR="7247" marT="72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900" u="none" strike="noStrike" dirty="0">
                          <a:effectLst/>
                        </a:rPr>
                        <a:t>0,00</a:t>
                      </a:r>
                      <a:endParaRPr lang="bg-BG" sz="900" b="0" i="0" u="none" strike="noStrike" dirty="0">
                        <a:effectLst/>
                        <a:latin typeface="Arial"/>
                      </a:endParaRPr>
                    </a:p>
                  </a:txBody>
                  <a:tcPr marL="7247" marR="7247" marT="7247" marB="0" anchor="b"/>
                </a:tc>
              </a:tr>
              <a:tr h="177890">
                <a:tc>
                  <a:txBody>
                    <a:bodyPr/>
                    <a:lstStyle/>
                    <a:p>
                      <a:pPr algn="l" fontAlgn="b"/>
                      <a:r>
                        <a:rPr lang="bg-BG" sz="900" u="none" strike="noStrike">
                          <a:effectLst/>
                        </a:rPr>
                        <a:t>5.1.8.</a:t>
                      </a:r>
                      <a:endParaRPr lang="bg-BG" sz="900" b="1" i="0" u="none" strike="noStrike">
                        <a:effectLst/>
                        <a:latin typeface="Arial"/>
                      </a:endParaRPr>
                    </a:p>
                  </a:txBody>
                  <a:tcPr marL="7247" marR="7247" marT="72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900" u="none" strike="noStrike">
                          <a:effectLst/>
                        </a:rPr>
                        <a:t> </a:t>
                      </a:r>
                      <a:endParaRPr lang="bg-BG" sz="900" b="1" i="0" u="none" strike="noStrike">
                        <a:effectLst/>
                        <a:latin typeface="Arial"/>
                      </a:endParaRPr>
                    </a:p>
                  </a:txBody>
                  <a:tcPr marL="7247" marR="7247" marT="72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900" u="none" strike="noStrike">
                          <a:effectLst/>
                        </a:rPr>
                        <a:t> </a:t>
                      </a:r>
                      <a:endParaRPr lang="bg-BG" sz="900" b="0" i="0" u="none" strike="noStrike">
                        <a:effectLst/>
                        <a:latin typeface="Arial"/>
                      </a:endParaRPr>
                    </a:p>
                  </a:txBody>
                  <a:tcPr marL="7247" marR="7247" marT="72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900" u="none" strike="noStrike">
                          <a:effectLst/>
                        </a:rPr>
                        <a:t>0</a:t>
                      </a:r>
                      <a:endParaRPr lang="bg-BG" sz="900" b="0" i="0" u="none" strike="noStrike">
                        <a:effectLst/>
                        <a:latin typeface="Arial"/>
                      </a:endParaRPr>
                    </a:p>
                  </a:txBody>
                  <a:tcPr marL="7247" marR="7247" marT="72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900" u="none" strike="noStrike">
                          <a:effectLst/>
                        </a:rPr>
                        <a:t>0</a:t>
                      </a:r>
                      <a:endParaRPr lang="bg-BG" sz="900" b="0" i="0" u="none" strike="noStrike">
                        <a:effectLst/>
                        <a:latin typeface="Arial"/>
                      </a:endParaRPr>
                    </a:p>
                  </a:txBody>
                  <a:tcPr marL="7247" marR="7247" marT="72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900" u="none" strike="noStrike">
                          <a:effectLst/>
                        </a:rPr>
                        <a:t>0,00</a:t>
                      </a:r>
                      <a:endParaRPr lang="bg-BG" sz="900" b="0" i="0" u="none" strike="noStrike">
                        <a:effectLst/>
                        <a:latin typeface="Arial"/>
                      </a:endParaRPr>
                    </a:p>
                  </a:txBody>
                  <a:tcPr marL="7247" marR="7247" marT="72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900" u="none" strike="noStrike" dirty="0">
                          <a:effectLst/>
                        </a:rPr>
                        <a:t>0,00</a:t>
                      </a:r>
                      <a:endParaRPr lang="bg-BG" sz="900" b="0" i="0" u="none" strike="noStrike" dirty="0">
                        <a:effectLst/>
                        <a:latin typeface="Arial"/>
                      </a:endParaRPr>
                    </a:p>
                  </a:txBody>
                  <a:tcPr marL="7247" marR="7247" marT="7247" marB="0" anchor="b"/>
                </a:tc>
              </a:tr>
              <a:tr h="177890">
                <a:tc>
                  <a:txBody>
                    <a:bodyPr/>
                    <a:lstStyle/>
                    <a:p>
                      <a:pPr algn="l" fontAlgn="b"/>
                      <a:r>
                        <a:rPr lang="bg-BG" sz="900" u="none" strike="noStrike">
                          <a:effectLst/>
                        </a:rPr>
                        <a:t>5.1.9.</a:t>
                      </a:r>
                      <a:endParaRPr lang="bg-BG" sz="900" b="1" i="0" u="none" strike="noStrike">
                        <a:effectLst/>
                        <a:latin typeface="Arial"/>
                      </a:endParaRPr>
                    </a:p>
                  </a:txBody>
                  <a:tcPr marL="7247" marR="7247" marT="72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900" u="none" strike="noStrike">
                          <a:effectLst/>
                        </a:rPr>
                        <a:t> </a:t>
                      </a:r>
                      <a:endParaRPr lang="bg-BG" sz="900" b="1" i="0" u="none" strike="noStrike">
                        <a:effectLst/>
                        <a:latin typeface="Arial"/>
                      </a:endParaRPr>
                    </a:p>
                  </a:txBody>
                  <a:tcPr marL="7247" marR="7247" marT="72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900" u="none" strike="noStrike">
                          <a:effectLst/>
                        </a:rPr>
                        <a:t> </a:t>
                      </a:r>
                      <a:endParaRPr lang="bg-BG" sz="900" b="0" i="0" u="none" strike="noStrike">
                        <a:effectLst/>
                        <a:latin typeface="Arial"/>
                      </a:endParaRPr>
                    </a:p>
                  </a:txBody>
                  <a:tcPr marL="7247" marR="7247" marT="72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900" u="none" strike="noStrike">
                          <a:effectLst/>
                        </a:rPr>
                        <a:t>0</a:t>
                      </a:r>
                      <a:endParaRPr lang="bg-BG" sz="900" b="0" i="0" u="none" strike="noStrike">
                        <a:effectLst/>
                        <a:latin typeface="Arial"/>
                      </a:endParaRPr>
                    </a:p>
                  </a:txBody>
                  <a:tcPr marL="7247" marR="7247" marT="72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900" u="none" strike="noStrike">
                          <a:effectLst/>
                        </a:rPr>
                        <a:t>0</a:t>
                      </a:r>
                      <a:endParaRPr lang="bg-BG" sz="900" b="0" i="0" u="none" strike="noStrike">
                        <a:effectLst/>
                        <a:latin typeface="Arial"/>
                      </a:endParaRPr>
                    </a:p>
                  </a:txBody>
                  <a:tcPr marL="7247" marR="7247" marT="72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900" u="none" strike="noStrike">
                          <a:effectLst/>
                        </a:rPr>
                        <a:t>0,00</a:t>
                      </a:r>
                      <a:endParaRPr lang="bg-BG" sz="900" b="0" i="0" u="none" strike="noStrike">
                        <a:effectLst/>
                        <a:latin typeface="Arial"/>
                      </a:endParaRPr>
                    </a:p>
                  </a:txBody>
                  <a:tcPr marL="7247" marR="7247" marT="72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900" u="none" strike="noStrike" dirty="0">
                          <a:effectLst/>
                        </a:rPr>
                        <a:t>0,00</a:t>
                      </a:r>
                      <a:endParaRPr lang="bg-BG" sz="900" b="0" i="0" u="none" strike="noStrike" dirty="0">
                        <a:effectLst/>
                        <a:latin typeface="Arial"/>
                      </a:endParaRPr>
                    </a:p>
                  </a:txBody>
                  <a:tcPr marL="7247" marR="7247" marT="7247" marB="0" anchor="b"/>
                </a:tc>
              </a:tr>
              <a:tr h="177890">
                <a:tc>
                  <a:txBody>
                    <a:bodyPr/>
                    <a:lstStyle/>
                    <a:p>
                      <a:pPr algn="l" fontAlgn="b"/>
                      <a:r>
                        <a:rPr lang="bg-BG" sz="900" u="none" strike="noStrike" dirty="0">
                          <a:effectLst/>
                        </a:rPr>
                        <a:t>5.1.10.</a:t>
                      </a:r>
                      <a:endParaRPr lang="bg-BG" sz="900" b="1" i="0" u="none" strike="noStrike" dirty="0">
                        <a:effectLst/>
                        <a:latin typeface="Arial"/>
                      </a:endParaRPr>
                    </a:p>
                  </a:txBody>
                  <a:tcPr marL="7247" marR="7247" marT="72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900" u="none" strike="noStrike">
                          <a:effectLst/>
                        </a:rPr>
                        <a:t> </a:t>
                      </a:r>
                      <a:endParaRPr lang="bg-BG" sz="900" b="1" i="0" u="none" strike="noStrike">
                        <a:effectLst/>
                        <a:latin typeface="Arial"/>
                      </a:endParaRPr>
                    </a:p>
                  </a:txBody>
                  <a:tcPr marL="7247" marR="7247" marT="72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900" u="none" strike="noStrike">
                          <a:effectLst/>
                        </a:rPr>
                        <a:t> </a:t>
                      </a:r>
                      <a:endParaRPr lang="bg-BG" sz="900" b="0" i="0" u="none" strike="noStrike">
                        <a:effectLst/>
                        <a:latin typeface="Arial"/>
                      </a:endParaRPr>
                    </a:p>
                  </a:txBody>
                  <a:tcPr marL="7247" marR="7247" marT="72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900" u="none" strike="noStrike">
                          <a:effectLst/>
                        </a:rPr>
                        <a:t>0</a:t>
                      </a:r>
                      <a:endParaRPr lang="bg-BG" sz="900" b="0" i="0" u="none" strike="noStrike">
                        <a:effectLst/>
                        <a:latin typeface="Arial"/>
                      </a:endParaRPr>
                    </a:p>
                  </a:txBody>
                  <a:tcPr marL="7247" marR="7247" marT="72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900" u="none" strike="noStrike">
                          <a:effectLst/>
                        </a:rPr>
                        <a:t>0</a:t>
                      </a:r>
                      <a:endParaRPr lang="bg-BG" sz="900" b="0" i="0" u="none" strike="noStrike">
                        <a:effectLst/>
                        <a:latin typeface="Arial"/>
                      </a:endParaRPr>
                    </a:p>
                  </a:txBody>
                  <a:tcPr marL="7247" marR="7247" marT="72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900" u="none" strike="noStrike">
                          <a:effectLst/>
                        </a:rPr>
                        <a:t>0,00</a:t>
                      </a:r>
                      <a:endParaRPr lang="bg-BG" sz="900" b="0" i="0" u="none" strike="noStrike">
                        <a:effectLst/>
                        <a:latin typeface="Arial"/>
                      </a:endParaRPr>
                    </a:p>
                  </a:txBody>
                  <a:tcPr marL="7247" marR="7247" marT="72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900" u="none" strike="noStrike" dirty="0">
                          <a:effectLst/>
                        </a:rPr>
                        <a:t>0,00</a:t>
                      </a:r>
                      <a:endParaRPr lang="bg-BG" sz="900" b="0" i="0" u="none" strike="noStrike" dirty="0">
                        <a:effectLst/>
                        <a:latin typeface="Arial"/>
                      </a:endParaRPr>
                    </a:p>
                  </a:txBody>
                  <a:tcPr marL="7247" marR="7247" marT="7247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941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3"/>
          <p:cNvSpPr>
            <a:spLocks noChangeArrowheads="1"/>
          </p:cNvSpPr>
          <p:nvPr/>
        </p:nvSpPr>
        <p:spPr bwMode="auto">
          <a:xfrm>
            <a:off x="4762" y="0"/>
            <a:ext cx="9144000" cy="69269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41000">
                <a:schemeClr val="accent1">
                  <a:shade val="67500"/>
                  <a:satMod val="115000"/>
                  <a:lumMod val="98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txBody>
          <a:bodyPr lIns="91431" tIns="45715" rIns="91431" bIns="45715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bg-BG" altLang="bg-BG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11" name="Заглавие 1"/>
          <p:cNvSpPr txBox="1">
            <a:spLocks/>
          </p:cNvSpPr>
          <p:nvPr/>
        </p:nvSpPr>
        <p:spPr>
          <a:xfrm>
            <a:off x="609600" y="260648"/>
            <a:ext cx="822960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800" b="1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1800" dirty="0" smtClean="0"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endParaRPr lang="bg-BG" sz="1800" b="1" dirty="0"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Заглавие 2"/>
          <p:cNvSpPr txBox="1">
            <a:spLocks/>
          </p:cNvSpPr>
          <p:nvPr/>
        </p:nvSpPr>
        <p:spPr>
          <a:xfrm>
            <a:off x="583571" y="4437112"/>
            <a:ext cx="8229600" cy="5779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bg-BG" sz="1800" b="1" u="sng" dirty="0" smtClean="0"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r>
              <a:rPr lang="bg-BG" sz="1800" b="1" u="sng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/>
            </a:r>
            <a:br>
              <a:rPr lang="bg-BG" sz="1800" b="1" u="sng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endParaRPr lang="bg-BG" sz="1800" u="sng" dirty="0"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15816" y="161682"/>
            <a:ext cx="3308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НЕОБХОДИМИ ДОКУМЕНТИ</a:t>
            </a:r>
            <a:endParaRPr lang="bg-BG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2" name="Заглавие 1"/>
          <p:cNvSpPr txBox="1">
            <a:spLocks/>
          </p:cNvSpPr>
          <p:nvPr/>
        </p:nvSpPr>
        <p:spPr>
          <a:xfrm>
            <a:off x="607774" y="648337"/>
            <a:ext cx="8229600" cy="6924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b="1" u="sng" dirty="0" smtClean="0"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r>
              <a:rPr lang="bg-BG" sz="1800" b="1" u="sng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Компонент </a:t>
            </a:r>
            <a:r>
              <a:rPr lang="bg-BG" sz="1800" b="1" u="sng" dirty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3  </a:t>
            </a:r>
            <a:br>
              <a:rPr lang="bg-BG" sz="1800" b="1" u="sng" dirty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bg-BG" sz="1800" b="1" dirty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„Гражданска активност“</a:t>
            </a:r>
            <a:r>
              <a:rPr lang="bg-BG" sz="1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/>
            </a:r>
            <a:br>
              <a:rPr lang="bg-BG" sz="1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endParaRPr lang="bg-BG" sz="1800" b="1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7536" y="1268760"/>
            <a:ext cx="80254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Попълнени декларации по образец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g-BG" sz="1400" b="1" dirty="0">
                <a:solidFill>
                  <a:srgbClr val="1F497D"/>
                </a:solidFill>
                <a:latin typeface="Century Gothic" pitchFamily="34" charset="0"/>
              </a:rPr>
              <a:t>Приложение № 5</a:t>
            </a: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 и </a:t>
            </a:r>
            <a:r>
              <a:rPr lang="bg-BG" sz="1400" b="1" dirty="0">
                <a:solidFill>
                  <a:srgbClr val="1F497D"/>
                </a:solidFill>
                <a:latin typeface="Century Gothic" pitchFamily="34" charset="0"/>
              </a:rPr>
              <a:t>Приложение № 6</a:t>
            </a: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 – в един екземпляр на хартиен носител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" y="1730425"/>
            <a:ext cx="9144000" cy="512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982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3"/>
          <p:cNvSpPr>
            <a:spLocks noChangeArrowheads="1"/>
          </p:cNvSpPr>
          <p:nvPr/>
        </p:nvSpPr>
        <p:spPr bwMode="auto">
          <a:xfrm>
            <a:off x="4762" y="0"/>
            <a:ext cx="9144000" cy="69269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41000">
                <a:schemeClr val="accent1">
                  <a:shade val="67500"/>
                  <a:satMod val="115000"/>
                  <a:lumMod val="98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txBody>
          <a:bodyPr lIns="91431" tIns="45715" rIns="91431" bIns="45715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bg-BG" altLang="bg-BG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11" name="Заглавие 1"/>
          <p:cNvSpPr txBox="1">
            <a:spLocks/>
          </p:cNvSpPr>
          <p:nvPr/>
        </p:nvSpPr>
        <p:spPr>
          <a:xfrm>
            <a:off x="609600" y="260648"/>
            <a:ext cx="822960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800" b="1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1800" dirty="0" smtClean="0"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endParaRPr lang="bg-BG" sz="1800" b="1" dirty="0"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Заглавие 2"/>
          <p:cNvSpPr txBox="1">
            <a:spLocks/>
          </p:cNvSpPr>
          <p:nvPr/>
        </p:nvSpPr>
        <p:spPr>
          <a:xfrm>
            <a:off x="583571" y="4437112"/>
            <a:ext cx="8229600" cy="5779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bg-BG" sz="1800" b="1" u="sng" dirty="0" smtClean="0"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r>
              <a:rPr lang="bg-BG" sz="1800" b="1" u="sng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/>
            </a:r>
            <a:br>
              <a:rPr lang="bg-BG" sz="1800" b="1" u="sng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endParaRPr lang="bg-BG" sz="1800" u="sng" dirty="0"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15816" y="161682"/>
            <a:ext cx="3308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НЕОБХОДИМИ ДОКУМЕНТИ</a:t>
            </a:r>
            <a:endParaRPr lang="bg-BG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2" name="Заглавие 1"/>
          <p:cNvSpPr txBox="1">
            <a:spLocks/>
          </p:cNvSpPr>
          <p:nvPr/>
        </p:nvSpPr>
        <p:spPr>
          <a:xfrm>
            <a:off x="467544" y="648337"/>
            <a:ext cx="8229600" cy="6924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b="1" u="sng" dirty="0" smtClean="0"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r>
              <a:rPr lang="bg-BG" sz="1800" b="1" u="sng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Компонент </a:t>
            </a:r>
            <a:r>
              <a:rPr lang="bg-BG" sz="1800" b="1" u="sng" dirty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3  </a:t>
            </a:r>
            <a:br>
              <a:rPr lang="bg-BG" sz="1800" b="1" u="sng" dirty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bg-BG" sz="1800" b="1" dirty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„Гражданска активност“</a:t>
            </a:r>
            <a:r>
              <a:rPr lang="bg-BG" sz="1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/>
            </a:r>
            <a:br>
              <a:rPr lang="bg-BG" sz="1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endParaRPr lang="bg-BG" sz="1800" b="1" dirty="0">
              <a:solidFill>
                <a:srgbClr val="4F81BD">
                  <a:lumMod val="50000"/>
                </a:srgb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5" y="1340768"/>
            <a:ext cx="9144000" cy="551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74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3"/>
          <p:cNvSpPr>
            <a:spLocks noChangeArrowheads="1"/>
          </p:cNvSpPr>
          <p:nvPr/>
        </p:nvSpPr>
        <p:spPr bwMode="auto">
          <a:xfrm>
            <a:off x="4762" y="0"/>
            <a:ext cx="9144000" cy="69269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41000">
                <a:schemeClr val="accent1">
                  <a:shade val="67500"/>
                  <a:satMod val="115000"/>
                  <a:lumMod val="98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txBody>
          <a:bodyPr lIns="91431" tIns="45715" rIns="91431" bIns="45715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bg-BG" altLang="bg-BG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14" name="Rectangle 33"/>
          <p:cNvSpPr>
            <a:spLocks noChangeArrowheads="1"/>
          </p:cNvSpPr>
          <p:nvPr/>
        </p:nvSpPr>
        <p:spPr bwMode="auto">
          <a:xfrm>
            <a:off x="4762" y="6557595"/>
            <a:ext cx="9153524" cy="310344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0"/>
                </a:schemeClr>
              </a:gs>
              <a:gs pos="41000">
                <a:schemeClr val="accent1">
                  <a:shade val="67500"/>
                  <a:satMod val="115000"/>
                  <a:lumMod val="98000"/>
                </a:schemeClr>
              </a:gs>
              <a:gs pos="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txBody>
          <a:bodyPr lIns="91431" tIns="45715" rIns="91431" bIns="45715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bg-BG" altLang="bg-BG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16" name="Заглавие 2"/>
          <p:cNvSpPr>
            <a:spLocks noGrp="1"/>
          </p:cNvSpPr>
          <p:nvPr>
            <p:ph type="title"/>
          </p:nvPr>
        </p:nvSpPr>
        <p:spPr>
          <a:xfrm>
            <a:off x="493204" y="834875"/>
            <a:ext cx="8229600" cy="577901"/>
          </a:xfrm>
        </p:spPr>
        <p:txBody>
          <a:bodyPr>
            <a:normAutofit fontScale="90000"/>
          </a:bodyPr>
          <a:lstStyle/>
          <a:p>
            <a:pPr algn="ctr"/>
            <a:r>
              <a:rPr lang="bg-BG" sz="2000" b="1" u="sng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/>
            </a:r>
            <a:br>
              <a:rPr lang="bg-BG" sz="2000" b="1" u="sng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</a:br>
            <a:r>
              <a:rPr lang="bg-BG" sz="2000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Компонент 3  </a:t>
            </a:r>
            <a:br>
              <a:rPr lang="bg-BG" sz="2000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bg-BG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„Гражданска активност“</a:t>
            </a:r>
            <a:r>
              <a:rPr lang="bg-BG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/>
            </a:r>
            <a:br>
              <a:rPr lang="bg-BG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endParaRPr lang="bg-BG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2346" y="2060848"/>
            <a:ext cx="748883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 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Документ за собственост на обекта за провеждане на събитието или друг документ, доказващ съгласие на собственика за провеждане на събитието /ако е приложимо/ – в един екземпляр на хартиен носител. </a:t>
            </a:r>
          </a:p>
          <a:p>
            <a:pPr algn="just"/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 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Нотариално заверено пълномощно – в случай, че предложението за участие не се подава от законен представител на кандидата.</a:t>
            </a:r>
          </a:p>
          <a:p>
            <a:pPr algn="just"/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 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По преценка на кандидатстващите - допълнителни материали, декларации за партньорство, подкрепителни писма, отзиви в медиите, рекламни материали и др.</a:t>
            </a:r>
          </a:p>
          <a:p>
            <a:pPr algn="just"/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 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Подадените документи не подлежат на връщане</a:t>
            </a:r>
            <a:r>
              <a:rPr lang="en-US" sz="1400" dirty="0" smtClean="0">
                <a:solidFill>
                  <a:prstClr val="black"/>
                </a:solidFill>
                <a:latin typeface="Century Gothic" pitchFamily="34" charset="0"/>
              </a:rPr>
              <a:t>.</a:t>
            </a:r>
            <a:endParaRPr lang="bg-BG" sz="1400" dirty="0">
              <a:solidFill>
                <a:prstClr val="black"/>
              </a:solidFill>
              <a:latin typeface="Century Gothic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15816" y="161682"/>
            <a:ext cx="3308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НЕОБХОДИМИ ДОКУМЕНТИ</a:t>
            </a:r>
            <a:endParaRPr lang="bg-BG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42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3"/>
          <p:cNvSpPr>
            <a:spLocks noChangeArrowheads="1"/>
          </p:cNvSpPr>
          <p:nvPr/>
        </p:nvSpPr>
        <p:spPr bwMode="auto">
          <a:xfrm>
            <a:off x="4762" y="0"/>
            <a:ext cx="9144000" cy="69269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41000">
                <a:schemeClr val="accent1">
                  <a:shade val="67500"/>
                  <a:satMod val="115000"/>
                  <a:lumMod val="98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txBody>
          <a:bodyPr lIns="91431" tIns="45715" rIns="91431" bIns="45715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bg-BG" altLang="bg-BG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11" name="Заглавие 1"/>
          <p:cNvSpPr txBox="1">
            <a:spLocks/>
          </p:cNvSpPr>
          <p:nvPr/>
        </p:nvSpPr>
        <p:spPr>
          <a:xfrm>
            <a:off x="609600" y="260648"/>
            <a:ext cx="822960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1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СПЕЦИФИЧНИ </a:t>
            </a:r>
            <a:r>
              <a:rPr lang="bg-BG" sz="1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ИЗИСКВАНИЯ</a:t>
            </a:r>
          </a:p>
          <a:p>
            <a:endParaRPr lang="bg-BG" sz="1800" b="1" dirty="0"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21528" y="838453"/>
            <a:ext cx="7706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b="1" u="sng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Компонент 3</a:t>
            </a:r>
            <a:r>
              <a:rPr lang="bg-BG" b="1" u="sng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</a:t>
            </a:r>
            <a:endParaRPr lang="bg-BG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/>
            <a:r>
              <a:rPr lang="bg-BG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„</a:t>
            </a:r>
            <a:r>
              <a:rPr lang="bg-BG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Гражданска активност </a:t>
            </a:r>
            <a:r>
              <a:rPr lang="bg-BG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“</a:t>
            </a:r>
            <a:endParaRPr lang="bg-BG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" name="Rectangle 33"/>
          <p:cNvSpPr>
            <a:spLocks noChangeArrowheads="1"/>
          </p:cNvSpPr>
          <p:nvPr/>
        </p:nvSpPr>
        <p:spPr bwMode="auto">
          <a:xfrm>
            <a:off x="415" y="6551509"/>
            <a:ext cx="9153524" cy="310344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0"/>
                </a:schemeClr>
              </a:gs>
              <a:gs pos="41000">
                <a:schemeClr val="accent1">
                  <a:shade val="67500"/>
                  <a:satMod val="115000"/>
                  <a:lumMod val="98000"/>
                </a:schemeClr>
              </a:gs>
              <a:gs pos="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txBody>
          <a:bodyPr lIns="91431" tIns="45715" rIns="91431" bIns="45715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bg-BG" altLang="bg-BG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65544" y="1556792"/>
            <a:ext cx="7378864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bg-BG" sz="1400" dirty="0" smtClean="0">
                <a:solidFill>
                  <a:prstClr val="black"/>
                </a:solidFill>
                <a:latin typeface="Century Gothic" pitchFamily="34" charset="0"/>
              </a:rPr>
              <a:t>Да </a:t>
            </a: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е подаден пълният набор коректно попълнени документи </a:t>
            </a:r>
            <a:endParaRPr lang="bg-BG" sz="1400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endParaRPr lang="bg-BG" sz="1400" dirty="0">
              <a:solidFill>
                <a:prstClr val="black"/>
              </a:solidFill>
              <a:latin typeface="Century Gothic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Проектът, за който се кандидатства, да е с начална дата на реализация не по-рано от два месеца след датата на подаване на </a:t>
            </a:r>
            <a:r>
              <a:rPr lang="bg-BG" sz="1400" dirty="0" smtClean="0">
                <a:solidFill>
                  <a:prstClr val="black"/>
                </a:solidFill>
                <a:latin typeface="Century Gothic" pitchFamily="34" charset="0"/>
              </a:rPr>
              <a:t>документите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bg-BG" sz="1400" dirty="0">
              <a:solidFill>
                <a:prstClr val="black"/>
              </a:solidFill>
              <a:latin typeface="Century Gothic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Да имат осигурени не по-малко от </a:t>
            </a:r>
            <a:r>
              <a:rPr lang="bg-BG" sz="1400" b="1" dirty="0">
                <a:solidFill>
                  <a:srgbClr val="1F497D"/>
                </a:solidFill>
                <a:latin typeface="Century Gothic" pitchFamily="34" charset="0"/>
              </a:rPr>
              <a:t>10% собствено финансиране</a:t>
            </a:r>
            <a:r>
              <a:rPr lang="bg-BG" sz="1400" dirty="0">
                <a:solidFill>
                  <a:srgbClr val="1F497D"/>
                </a:solidFill>
                <a:latin typeface="Century Gothic" pitchFamily="34" charset="0"/>
              </a:rPr>
              <a:t> </a:t>
            </a: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от общия бюджет на </a:t>
            </a:r>
            <a:r>
              <a:rPr lang="bg-BG" sz="1400" dirty="0" smtClean="0">
                <a:solidFill>
                  <a:prstClr val="black"/>
                </a:solidFill>
                <a:latin typeface="Century Gothic" pitchFamily="34" charset="0"/>
              </a:rPr>
              <a:t>предложението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bg-BG" sz="1400" dirty="0">
              <a:solidFill>
                <a:prstClr val="black"/>
              </a:solidFill>
              <a:latin typeface="Century Gothic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Проектът да не е получил финансиране с общински средства по друга линия или от общинска фондация „Пловдив 2019</a:t>
            </a:r>
            <a:r>
              <a:rPr lang="bg-BG" sz="1400" dirty="0" smtClean="0">
                <a:solidFill>
                  <a:prstClr val="black"/>
                </a:solidFill>
                <a:latin typeface="Century Gothic" pitchFamily="34" charset="0"/>
              </a:rPr>
              <a:t>“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bg-BG" sz="1400" dirty="0">
              <a:solidFill>
                <a:prstClr val="black"/>
              </a:solidFill>
              <a:latin typeface="Century Gothic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Чрез проекта да не се цели придобиване на авторски произведения в областта на изобразителното изкуство, музиката и литературата и др</a:t>
            </a:r>
            <a:r>
              <a:rPr lang="bg-BG" sz="1400" dirty="0" smtClean="0">
                <a:solidFill>
                  <a:prstClr val="black"/>
                </a:solidFill>
                <a:latin typeface="Century Gothic" pitchFamily="34" charset="0"/>
              </a:rPr>
              <a:t>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bg-BG" sz="1400" dirty="0">
              <a:solidFill>
                <a:prstClr val="black"/>
              </a:solidFill>
              <a:latin typeface="Century Gothic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Проектът да се реализира в </a:t>
            </a:r>
            <a:r>
              <a:rPr lang="bg-BG" sz="1400" dirty="0" smtClean="0">
                <a:solidFill>
                  <a:prstClr val="black"/>
                </a:solidFill>
                <a:latin typeface="Century Gothic" pitchFamily="34" charset="0"/>
              </a:rPr>
              <a:t>Пловдив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bg-BG" sz="1400" dirty="0">
              <a:solidFill>
                <a:prstClr val="black"/>
              </a:solidFill>
              <a:latin typeface="Century Gothic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Комисията има право да прави редукция на бюджета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bg-BG" sz="1400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bg-BG" sz="1400" dirty="0" smtClean="0">
                <a:solidFill>
                  <a:prstClr val="black"/>
                </a:solidFill>
                <a:latin typeface="Century Gothic" pitchFamily="34" charset="0"/>
              </a:rPr>
              <a:t>При </a:t>
            </a: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редукция на бюджета, кандидатът е длъжен в </a:t>
            </a:r>
            <a:r>
              <a:rPr lang="bg-BG" sz="1400" b="1" dirty="0">
                <a:solidFill>
                  <a:srgbClr val="1F497D"/>
                </a:solidFill>
                <a:latin typeface="Century Gothic" pitchFamily="34" charset="0"/>
              </a:rPr>
              <a:t>двуседмичен срок</a:t>
            </a:r>
            <a:r>
              <a:rPr lang="bg-BG" sz="1400" dirty="0">
                <a:solidFill>
                  <a:srgbClr val="1F497D"/>
                </a:solidFill>
                <a:latin typeface="Century Gothic" pitchFamily="34" charset="0"/>
              </a:rPr>
              <a:t> </a:t>
            </a: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след публичното оповестяване на класирането на сайта на Община Пловдив </a:t>
            </a:r>
            <a:r>
              <a:rPr lang="bg-BG" sz="1400" b="1" dirty="0">
                <a:solidFill>
                  <a:srgbClr val="1F497D"/>
                </a:solidFill>
                <a:latin typeface="Century Gothic" pitchFamily="34" charset="0"/>
              </a:rPr>
              <a:t>писмено</a:t>
            </a:r>
            <a:r>
              <a:rPr lang="bg-BG" sz="1400" b="1" dirty="0">
                <a:solidFill>
                  <a:prstClr val="black"/>
                </a:solidFill>
                <a:latin typeface="Century Gothic" pitchFamily="34" charset="0"/>
              </a:rPr>
              <a:t> </a:t>
            </a: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да потвърди, че ще реализира проекта съобразно новите финансови условия и да представи </a:t>
            </a:r>
            <a:r>
              <a:rPr lang="bg-BG" sz="1400" b="1" dirty="0">
                <a:solidFill>
                  <a:srgbClr val="1F497D"/>
                </a:solidFill>
                <a:latin typeface="Century Gothic" pitchFamily="34" charset="0"/>
              </a:rPr>
              <a:t>актуализиран бюджет</a:t>
            </a:r>
            <a:endParaRPr lang="bg-BG" sz="1400" dirty="0">
              <a:solidFill>
                <a:srgbClr val="1F497D"/>
              </a:solidFill>
              <a:latin typeface="Century Gothic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endParaRPr lang="bg-BG" sz="1400" dirty="0">
              <a:solidFill>
                <a:prstClr val="black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62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3"/>
          <p:cNvSpPr>
            <a:spLocks noChangeArrowheads="1"/>
          </p:cNvSpPr>
          <p:nvPr/>
        </p:nvSpPr>
        <p:spPr bwMode="auto">
          <a:xfrm>
            <a:off x="4762" y="0"/>
            <a:ext cx="9144000" cy="69269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41000">
                <a:schemeClr val="accent1">
                  <a:shade val="67500"/>
                  <a:satMod val="115000"/>
                  <a:lumMod val="98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txBody>
          <a:bodyPr lIns="91431" tIns="45715" rIns="91431" bIns="45715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bg-BG" altLang="bg-BG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11" name="Заглавие 1"/>
          <p:cNvSpPr txBox="1">
            <a:spLocks/>
          </p:cNvSpPr>
          <p:nvPr/>
        </p:nvSpPr>
        <p:spPr>
          <a:xfrm>
            <a:off x="609600" y="260648"/>
            <a:ext cx="822960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1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СПЕЦИФИЧНИ </a:t>
            </a:r>
            <a:r>
              <a:rPr lang="bg-BG" sz="1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ИЗИСКВАНИЯ</a:t>
            </a:r>
          </a:p>
          <a:p>
            <a:endParaRPr lang="bg-BG" sz="1800" b="1" dirty="0"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21528" y="838453"/>
            <a:ext cx="7706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b="1" u="sng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Компонент 3</a:t>
            </a:r>
            <a:r>
              <a:rPr lang="bg-BG" b="1" u="sng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</a:t>
            </a:r>
            <a:endParaRPr lang="bg-BG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/>
            <a:r>
              <a:rPr lang="bg-BG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„</a:t>
            </a:r>
            <a:r>
              <a:rPr lang="bg-BG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Гражданска активност </a:t>
            </a:r>
            <a:r>
              <a:rPr lang="bg-BG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“</a:t>
            </a:r>
            <a:endParaRPr lang="bg-BG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" name="Rectangle 33"/>
          <p:cNvSpPr>
            <a:spLocks noChangeArrowheads="1"/>
          </p:cNvSpPr>
          <p:nvPr/>
        </p:nvSpPr>
        <p:spPr bwMode="auto">
          <a:xfrm>
            <a:off x="415" y="6551509"/>
            <a:ext cx="9153524" cy="310344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0"/>
                </a:schemeClr>
              </a:gs>
              <a:gs pos="41000">
                <a:schemeClr val="accent1">
                  <a:shade val="67500"/>
                  <a:satMod val="115000"/>
                  <a:lumMod val="98000"/>
                </a:schemeClr>
              </a:gs>
              <a:gs pos="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txBody>
          <a:bodyPr lIns="91431" tIns="45715" rIns="91431" bIns="45715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bg-BG" altLang="bg-BG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4620899"/>
              </p:ext>
            </p:extLst>
          </p:nvPr>
        </p:nvGraphicFramePr>
        <p:xfrm>
          <a:off x="832761" y="1628800"/>
          <a:ext cx="7488832" cy="3906954"/>
        </p:xfrm>
        <a:graphic>
          <a:graphicData uri="http://schemas.openxmlformats.org/drawingml/2006/table">
            <a:tbl>
              <a:tblPr firstRow="1" firstCol="1" lastRow="1" lastCol="1" bandRow="1" bandCol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564824"/>
                <a:gridCol w="1924008"/>
              </a:tblGrid>
              <a:tr h="2264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>
                          <a:solidFill>
                            <a:schemeClr val="tx1"/>
                          </a:solidFill>
                          <a:effectLst/>
                        </a:rPr>
                        <a:t>КРИТЕРИИ ЗА ОЦЕНКА</a:t>
                      </a:r>
                      <a:endParaRPr lang="bg-BG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>
                          <a:solidFill>
                            <a:schemeClr val="tx1"/>
                          </a:solidFill>
                          <a:effectLst/>
                        </a:rPr>
                        <a:t>Брой точки</a:t>
                      </a:r>
                      <a:endParaRPr lang="bg-BG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07668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70510" algn="l"/>
                        </a:tabLst>
                      </a:pPr>
                      <a:r>
                        <a:rPr lang="bg-BG" sz="1400" b="0" dirty="0" smtClean="0">
                          <a:solidFill>
                            <a:schemeClr val="tx1"/>
                          </a:solidFill>
                          <a:effectLst/>
                        </a:rPr>
                        <a:t>1.    Активно </a:t>
                      </a:r>
                      <a:r>
                        <a:rPr lang="bg-BG" sz="1400" b="0" dirty="0">
                          <a:solidFill>
                            <a:schemeClr val="tx1"/>
                          </a:solidFill>
                          <a:effectLst/>
                        </a:rPr>
                        <a:t>ангажиране в културния живот на Пловдив на гражданите и общността, развитие на нови пространства за култура и децентрализация на културните процеси </a:t>
                      </a:r>
                      <a:endParaRPr lang="bg-BG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0" dirty="0">
                          <a:solidFill>
                            <a:schemeClr val="tx1"/>
                          </a:solidFill>
                          <a:effectLst/>
                        </a:rPr>
                        <a:t>от 1 до 10 точки</a:t>
                      </a:r>
                      <a:endParaRPr lang="bg-BG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06552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70510" algn="l"/>
                        </a:tabLst>
                      </a:pPr>
                      <a:r>
                        <a:rPr lang="bg-BG" sz="1400" b="0" dirty="0" smtClean="0">
                          <a:solidFill>
                            <a:schemeClr val="tx1"/>
                          </a:solidFill>
                          <a:effectLst/>
                        </a:rPr>
                        <a:t>2.   Привлечени </a:t>
                      </a:r>
                      <a:r>
                        <a:rPr lang="bg-BG" sz="1400" b="0" dirty="0">
                          <a:solidFill>
                            <a:schemeClr val="tx1"/>
                          </a:solidFill>
                          <a:effectLst/>
                        </a:rPr>
                        <a:t>преки участници в реализацията на проекта - различни възрастови групи и групи хора в неравностойно положение; формиране на нови публики </a:t>
                      </a:r>
                      <a:endParaRPr lang="bg-BG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0">
                          <a:solidFill>
                            <a:schemeClr val="tx1"/>
                          </a:solidFill>
                          <a:effectLst/>
                        </a:rPr>
                        <a:t>от 1 до 10 точки</a:t>
                      </a:r>
                      <a:endParaRPr lang="bg-BG" sz="14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264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bg-BG" sz="1400" b="0" dirty="0">
                          <a:solidFill>
                            <a:schemeClr val="tx1"/>
                          </a:solidFill>
                          <a:effectLst/>
                        </a:rPr>
                        <a:t>3. </a:t>
                      </a:r>
                      <a:r>
                        <a:rPr lang="bg-BG" sz="1400" b="0" dirty="0" smtClean="0">
                          <a:solidFill>
                            <a:schemeClr val="tx1"/>
                          </a:solidFill>
                          <a:effectLst/>
                        </a:rPr>
                        <a:t>   Артистичен </a:t>
                      </a:r>
                      <a:r>
                        <a:rPr lang="bg-BG" sz="1400" b="0" dirty="0">
                          <a:solidFill>
                            <a:schemeClr val="tx1"/>
                          </a:solidFill>
                          <a:effectLst/>
                        </a:rPr>
                        <a:t>резултат и качество на художествения продукт </a:t>
                      </a:r>
                      <a:endParaRPr lang="bg-BG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0">
                          <a:solidFill>
                            <a:schemeClr val="tx1"/>
                          </a:solidFill>
                          <a:effectLst/>
                        </a:rPr>
                        <a:t>от 1 до 10 точки</a:t>
                      </a:r>
                      <a:endParaRPr lang="bg-BG" sz="14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67081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bg-BG" sz="1400" b="0" dirty="0" smtClean="0">
                          <a:solidFill>
                            <a:schemeClr val="tx1"/>
                          </a:solidFill>
                          <a:effectLst/>
                        </a:rPr>
                        <a:t>4.</a:t>
                      </a:r>
                      <a:r>
                        <a:rPr lang="bg-BG" sz="14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bg-BG" sz="1400" b="0" dirty="0" smtClean="0">
                          <a:solidFill>
                            <a:schemeClr val="tx1"/>
                          </a:solidFill>
                          <a:effectLst/>
                        </a:rPr>
                        <a:t>Нееднократност </a:t>
                      </a:r>
                      <a:r>
                        <a:rPr lang="bg-BG" sz="1400" b="0" dirty="0">
                          <a:solidFill>
                            <a:schemeClr val="tx1"/>
                          </a:solidFill>
                          <a:effectLst/>
                        </a:rPr>
                        <a:t>и устойчивост на събитието – поредица от дейности, в които активно участват гражданите на Пловдив </a:t>
                      </a:r>
                      <a:endParaRPr lang="bg-BG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0">
                          <a:solidFill>
                            <a:schemeClr val="tx1"/>
                          </a:solidFill>
                          <a:effectLst/>
                        </a:rPr>
                        <a:t>от 1 до 10 точки</a:t>
                      </a:r>
                      <a:endParaRPr lang="bg-BG" sz="14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670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bg-BG" sz="1400" b="0" dirty="0">
                          <a:solidFill>
                            <a:schemeClr val="tx1"/>
                          </a:solidFill>
                          <a:effectLst/>
                        </a:rPr>
                        <a:t>5. </a:t>
                      </a:r>
                      <a:r>
                        <a:rPr lang="bg-BG" sz="1400" b="0" dirty="0" smtClean="0">
                          <a:solidFill>
                            <a:schemeClr val="tx1"/>
                          </a:solidFill>
                          <a:effectLst/>
                        </a:rPr>
                        <a:t>  Стимулиране </a:t>
                      </a:r>
                      <a:r>
                        <a:rPr lang="bg-BG" sz="1400" b="0" dirty="0">
                          <a:solidFill>
                            <a:schemeClr val="tx1"/>
                          </a:solidFill>
                          <a:effectLst/>
                        </a:rPr>
                        <a:t>и развиване на таланта и творческия капацитет</a:t>
                      </a:r>
                      <a:endParaRPr lang="bg-BG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0">
                          <a:solidFill>
                            <a:schemeClr val="tx1"/>
                          </a:solidFill>
                          <a:effectLst/>
                        </a:rPr>
                        <a:t>от 1 до 10 точки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bg-BG" sz="14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670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bg-BG" sz="1400" b="0" dirty="0">
                          <a:solidFill>
                            <a:schemeClr val="tx1"/>
                          </a:solidFill>
                          <a:effectLst/>
                        </a:rPr>
                        <a:t>6. </a:t>
                      </a:r>
                      <a:r>
                        <a:rPr lang="bg-BG" sz="1400" b="0" dirty="0" smtClean="0">
                          <a:solidFill>
                            <a:schemeClr val="tx1"/>
                          </a:solidFill>
                          <a:effectLst/>
                        </a:rPr>
                        <a:t>Реалистичност </a:t>
                      </a:r>
                      <a:r>
                        <a:rPr lang="bg-BG" sz="1400" b="0" dirty="0">
                          <a:solidFill>
                            <a:schemeClr val="tx1"/>
                          </a:solidFill>
                          <a:effectLst/>
                        </a:rPr>
                        <a:t>на проекта – разчетени дейности, участници, изпълнители</a:t>
                      </a:r>
                      <a:endParaRPr lang="bg-BG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0">
                          <a:solidFill>
                            <a:schemeClr val="tx1"/>
                          </a:solidFill>
                          <a:effectLst/>
                        </a:rPr>
                        <a:t>от 1 до 5 точки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bg-BG" sz="14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670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bg-BG" sz="1400" b="0" dirty="0">
                          <a:solidFill>
                            <a:schemeClr val="tx1"/>
                          </a:solidFill>
                          <a:effectLst/>
                        </a:rPr>
                        <a:t>7. </a:t>
                      </a:r>
                      <a:r>
                        <a:rPr lang="bg-BG" sz="1400" b="0" dirty="0" smtClean="0">
                          <a:solidFill>
                            <a:schemeClr val="tx1"/>
                          </a:solidFill>
                          <a:effectLst/>
                        </a:rPr>
                        <a:t> Реалистичност </a:t>
                      </a:r>
                      <a:r>
                        <a:rPr lang="bg-BG" sz="1400" b="0" dirty="0">
                          <a:solidFill>
                            <a:schemeClr val="tx1"/>
                          </a:solidFill>
                          <a:effectLst/>
                        </a:rPr>
                        <a:t>на бюджета и разумно и ефикасно разходване на средствата</a:t>
                      </a:r>
                      <a:endParaRPr lang="bg-BG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0" dirty="0">
                          <a:solidFill>
                            <a:schemeClr val="tx1"/>
                          </a:solidFill>
                          <a:effectLst/>
                        </a:rPr>
                        <a:t>от 1 до 5 точки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bg-BG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827584" y="5714672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bg-BG" sz="1400" dirty="0" smtClean="0">
                <a:solidFill>
                  <a:prstClr val="black"/>
                </a:solidFill>
                <a:latin typeface="Century Gothic" pitchFamily="34" charset="0"/>
              </a:rPr>
              <a:t>Максимален </a:t>
            </a: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брой точки – 60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Минимален брой за класиране – 30</a:t>
            </a:r>
          </a:p>
          <a:p>
            <a:endParaRPr lang="bg-BG" sz="1400" dirty="0" smtClean="0">
              <a:solidFill>
                <a:prstClr val="black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27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3"/>
          <p:cNvSpPr>
            <a:spLocks noChangeArrowheads="1"/>
          </p:cNvSpPr>
          <p:nvPr/>
        </p:nvSpPr>
        <p:spPr bwMode="auto">
          <a:xfrm>
            <a:off x="4762" y="0"/>
            <a:ext cx="9144000" cy="69269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41000">
                <a:schemeClr val="accent1">
                  <a:shade val="67500"/>
                  <a:satMod val="115000"/>
                  <a:lumMod val="98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txBody>
          <a:bodyPr lIns="91431" tIns="45715" rIns="91431" bIns="45715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bg-BG" altLang="bg-BG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11" name="Заглавие 1"/>
          <p:cNvSpPr txBox="1">
            <a:spLocks/>
          </p:cNvSpPr>
          <p:nvPr/>
        </p:nvSpPr>
        <p:spPr>
          <a:xfrm>
            <a:off x="609600" y="260648"/>
            <a:ext cx="822960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1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СПЕЦИФИЧНИ </a:t>
            </a:r>
            <a:r>
              <a:rPr lang="bg-BG" sz="1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ИЗИСКВАНИЯ</a:t>
            </a:r>
          </a:p>
          <a:p>
            <a:endParaRPr lang="bg-BG" sz="1800" b="1" dirty="0"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21528" y="692696"/>
            <a:ext cx="7706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b="1" u="sng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Компонент 3</a:t>
            </a:r>
            <a:r>
              <a:rPr lang="bg-BG" b="1" u="sng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</a:t>
            </a:r>
            <a:endParaRPr lang="bg-BG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/>
            <a:r>
              <a:rPr lang="bg-BG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„</a:t>
            </a:r>
            <a:r>
              <a:rPr lang="bg-BG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Гражданска активност </a:t>
            </a:r>
            <a:r>
              <a:rPr lang="bg-BG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“</a:t>
            </a:r>
            <a:endParaRPr lang="bg-BG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" name="Rectangle 33"/>
          <p:cNvSpPr>
            <a:spLocks noChangeArrowheads="1"/>
          </p:cNvSpPr>
          <p:nvPr/>
        </p:nvSpPr>
        <p:spPr bwMode="auto">
          <a:xfrm>
            <a:off x="415" y="6551509"/>
            <a:ext cx="9153524" cy="310344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0"/>
                </a:schemeClr>
              </a:gs>
              <a:gs pos="41000">
                <a:schemeClr val="accent1">
                  <a:shade val="67500"/>
                  <a:satMod val="115000"/>
                  <a:lumMod val="98000"/>
                </a:schemeClr>
              </a:gs>
              <a:gs pos="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txBody>
          <a:bodyPr lIns="91431" tIns="45715" rIns="91431" bIns="45715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bg-BG" altLang="bg-BG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21528" y="1412776"/>
            <a:ext cx="7810912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g-BG" sz="1400" b="1" dirty="0">
                <a:solidFill>
                  <a:srgbClr val="1F497D"/>
                </a:solidFill>
                <a:latin typeface="Century Gothic" pitchFamily="34" charset="0"/>
              </a:rPr>
              <a:t>Изисквания при изготвяне на бюджета, допустимост на </a:t>
            </a:r>
            <a:r>
              <a:rPr lang="bg-BG" sz="1400" b="1" dirty="0" smtClean="0">
                <a:solidFill>
                  <a:srgbClr val="1F497D"/>
                </a:solidFill>
                <a:latin typeface="Century Gothic" pitchFamily="34" charset="0"/>
              </a:rPr>
              <a:t>разходите</a:t>
            </a:r>
          </a:p>
          <a:p>
            <a:pPr algn="just"/>
            <a:endParaRPr lang="bg-BG" sz="1400" dirty="0">
              <a:solidFill>
                <a:srgbClr val="1F497D"/>
              </a:solidFill>
              <a:latin typeface="Century Gothic" pitchFamily="34" charset="0"/>
            </a:endParaRPr>
          </a:p>
          <a:p>
            <a:pPr marL="285750" indent="-285750" algn="just">
              <a:buFont typeface="Symbol" pitchFamily="18" charset="2"/>
              <a:buChar char="·"/>
            </a:pPr>
            <a:r>
              <a:rPr lang="bg-BG" sz="1400" dirty="0" smtClean="0">
                <a:solidFill>
                  <a:prstClr val="black"/>
                </a:solidFill>
                <a:latin typeface="Century Gothic" pitchFamily="34" charset="0"/>
              </a:rPr>
              <a:t>При </a:t>
            </a: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изготвяне на бюджета  се предвиждат всички разходи пряко свързани с изпълнението на проектното предложение. </a:t>
            </a:r>
            <a:endParaRPr lang="bg-BG" sz="1400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marL="285750" indent="-285750" algn="just">
              <a:buFont typeface="Symbol" pitchFamily="18" charset="2"/>
              <a:buChar char="·"/>
            </a:pPr>
            <a:r>
              <a:rPr lang="bg-BG" sz="1400" dirty="0" smtClean="0">
                <a:solidFill>
                  <a:prstClr val="black"/>
                </a:solidFill>
                <a:latin typeface="Century Gothic" pitchFamily="34" charset="0"/>
              </a:rPr>
              <a:t>Залагането </a:t>
            </a: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на </a:t>
            </a:r>
            <a:r>
              <a:rPr lang="bg-BG" sz="1400" dirty="0" smtClean="0">
                <a:solidFill>
                  <a:prstClr val="black"/>
                </a:solidFill>
                <a:latin typeface="Century Gothic" pitchFamily="34" charset="0"/>
              </a:rPr>
              <a:t>необходимите суми </a:t>
            </a: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за изпълнението на проекта да </a:t>
            </a:r>
            <a:r>
              <a:rPr lang="bg-BG" sz="1400" dirty="0" smtClean="0">
                <a:solidFill>
                  <a:prstClr val="black"/>
                </a:solidFill>
                <a:latin typeface="Century Gothic" pitchFamily="34" charset="0"/>
              </a:rPr>
              <a:t>бъдат  описани и заложени в бюджетната категория  - преки разходи/ с мярка, количество и стойност/ </a:t>
            </a: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и да предвижда всички съпътстващи </a:t>
            </a:r>
            <a:r>
              <a:rPr lang="bg-BG" sz="1400" dirty="0" smtClean="0">
                <a:solidFill>
                  <a:prstClr val="black"/>
                </a:solidFill>
                <a:latin typeface="Century Gothic" pitchFamily="34" charset="0"/>
              </a:rPr>
              <a:t>разходи.     </a:t>
            </a:r>
          </a:p>
          <a:p>
            <a:pPr marL="285750" indent="-285750" algn="just">
              <a:buFont typeface="Symbol" pitchFamily="18" charset="2"/>
              <a:buChar char="·"/>
            </a:pPr>
            <a:r>
              <a:rPr lang="bg-BG" sz="1400" dirty="0" smtClean="0">
                <a:solidFill>
                  <a:prstClr val="black"/>
                </a:solidFill>
                <a:latin typeface="Century Gothic" pitchFamily="34" charset="0"/>
              </a:rPr>
              <a:t>Извършени </a:t>
            </a: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разходи извън предварително описаните в предложението не се признават. </a:t>
            </a:r>
            <a:r>
              <a:rPr lang="bg-BG" sz="1400" b="1" dirty="0">
                <a:solidFill>
                  <a:prstClr val="black"/>
                </a:solidFill>
                <a:latin typeface="Century Gothic" pitchFamily="34" charset="0"/>
              </a:rPr>
              <a:t> </a:t>
            </a:r>
            <a:endParaRPr lang="bg-BG" sz="1400" b="1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marL="285750" indent="-285750" algn="just">
              <a:buFont typeface="Symbol" pitchFamily="18" charset="2"/>
              <a:buChar char="·"/>
            </a:pPr>
            <a:endParaRPr lang="bg-BG" sz="1400" dirty="0">
              <a:solidFill>
                <a:prstClr val="black"/>
              </a:solidFill>
              <a:latin typeface="Century Gothic" pitchFamily="34" charset="0"/>
            </a:endParaRPr>
          </a:p>
          <a:p>
            <a:pPr algn="just"/>
            <a:r>
              <a:rPr lang="bg-BG" sz="1400" b="1" dirty="0" smtClean="0">
                <a:solidFill>
                  <a:srgbClr val="1F497D"/>
                </a:solidFill>
                <a:latin typeface="Century Gothic" pitchFamily="34" charset="0"/>
              </a:rPr>
              <a:t>Преки </a:t>
            </a:r>
            <a:r>
              <a:rPr lang="bg-BG" sz="1400" b="1" dirty="0">
                <a:solidFill>
                  <a:srgbClr val="1F497D"/>
                </a:solidFill>
                <a:latin typeface="Century Gothic" pitchFamily="34" charset="0"/>
              </a:rPr>
              <a:t>разходи за реализиране на </a:t>
            </a:r>
            <a:r>
              <a:rPr lang="bg-BG" sz="1400" b="1" dirty="0" smtClean="0">
                <a:solidFill>
                  <a:srgbClr val="1F497D"/>
                </a:solidFill>
                <a:latin typeface="Century Gothic" pitchFamily="34" charset="0"/>
              </a:rPr>
              <a:t>проекта са:</a:t>
            </a:r>
          </a:p>
          <a:p>
            <a:pPr algn="just"/>
            <a:endParaRPr lang="bg-BG" sz="1400" dirty="0">
              <a:solidFill>
                <a:srgbClr val="1F497D"/>
              </a:solidFill>
              <a:latin typeface="Century Gothic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bg-BG" sz="1400" dirty="0" smtClean="0">
                <a:solidFill>
                  <a:prstClr val="black"/>
                </a:solidFill>
                <a:latin typeface="Century Gothic" pitchFamily="34" charset="0"/>
              </a:rPr>
              <a:t>Разходи </a:t>
            </a: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за възнаграждения на лица наети за изпълнение на дейностите по проекта;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bg-BG" sz="1400" dirty="0" smtClean="0">
                <a:solidFill>
                  <a:prstClr val="black"/>
                </a:solidFill>
                <a:latin typeface="Century Gothic" pitchFamily="34" charset="0"/>
              </a:rPr>
              <a:t>Разходи </a:t>
            </a: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за командировки на наетите лица за изпълнение на дейностите по проекта;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bg-BG" sz="1400" dirty="0" smtClean="0">
                <a:solidFill>
                  <a:prstClr val="black"/>
                </a:solidFill>
                <a:latin typeface="Century Gothic" pitchFamily="34" charset="0"/>
              </a:rPr>
              <a:t>Разходи </a:t>
            </a: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за закупуване на материали</a:t>
            </a:r>
            <a:r>
              <a:rPr lang="en-US" sz="1400" dirty="0">
                <a:solidFill>
                  <a:prstClr val="black"/>
                </a:solidFill>
                <a:latin typeface="Century Gothic" pitchFamily="34" charset="0"/>
              </a:rPr>
              <a:t> </a:t>
            </a:r>
            <a:r>
              <a:rPr lang="en-US" sz="1400" dirty="0" smtClean="0">
                <a:solidFill>
                  <a:prstClr val="black"/>
                </a:solidFill>
                <a:latin typeface="Century Gothic" pitchFamily="34" charset="0"/>
              </a:rPr>
              <a:t>и</a:t>
            </a:r>
            <a:r>
              <a:rPr lang="bg-BG" sz="1400" dirty="0" smtClean="0">
                <a:solidFill>
                  <a:prstClr val="black"/>
                </a:solidFill>
                <a:latin typeface="Century Gothic" pitchFamily="34" charset="0"/>
              </a:rPr>
              <a:t> консумативи за </a:t>
            </a: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нуждите на проекта;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bg-BG" sz="1400" dirty="0" smtClean="0">
                <a:solidFill>
                  <a:prstClr val="black"/>
                </a:solidFill>
                <a:latin typeface="Century Gothic" pitchFamily="34" charset="0"/>
              </a:rPr>
              <a:t>Разходи </a:t>
            </a: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за външни услуги аргументирани и описани в апликационната форма</a:t>
            </a:r>
            <a:r>
              <a:rPr lang="bg-BG" sz="1400" dirty="0" smtClean="0">
                <a:solidFill>
                  <a:prstClr val="black"/>
                </a:solidFill>
                <a:latin typeface="Century Gothic" pitchFamily="34" charset="0"/>
              </a:rPr>
              <a:t>;</a:t>
            </a:r>
          </a:p>
          <a:p>
            <a:pPr marL="285750" indent="-285750" algn="just">
              <a:buFontTx/>
              <a:buChar char="-"/>
            </a:pPr>
            <a:endParaRPr lang="bg-BG" sz="1400" dirty="0">
              <a:solidFill>
                <a:prstClr val="black"/>
              </a:solidFill>
              <a:latin typeface="Century Gothic" pitchFamily="34" charset="0"/>
            </a:endParaRPr>
          </a:p>
          <a:p>
            <a:pPr algn="just"/>
            <a:r>
              <a:rPr lang="bg-BG" sz="1400" b="1" dirty="0">
                <a:solidFill>
                  <a:prstClr val="black"/>
                </a:solidFill>
                <a:latin typeface="Century Gothic" pitchFamily="34" charset="0"/>
              </a:rPr>
              <a:t> </a:t>
            </a:r>
            <a:r>
              <a:rPr lang="bg-BG" sz="1400" dirty="0" smtClean="0">
                <a:solidFill>
                  <a:prstClr val="black"/>
                </a:solidFill>
                <a:latin typeface="Century Gothic" pitchFamily="34" charset="0"/>
              </a:rPr>
              <a:t>В </a:t>
            </a: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бюджета се залагат необходимите средства за изпълнение на проекта , като минимум 10% е размера на собствения принос;</a:t>
            </a:r>
            <a:endParaRPr lang="bg-BG" sz="1400" b="1" i="1" dirty="0">
              <a:solidFill>
                <a:prstClr val="black"/>
              </a:solidFill>
              <a:latin typeface="Century Gothic" pitchFamily="34" charset="0"/>
            </a:endParaRPr>
          </a:p>
          <a:p>
            <a:pPr algn="just"/>
            <a:r>
              <a:rPr lang="bg-BG" sz="1400" dirty="0" smtClean="0">
                <a:solidFill>
                  <a:prstClr val="black"/>
                </a:solidFill>
                <a:latin typeface="Century Gothic" pitchFamily="34" charset="0"/>
              </a:rPr>
              <a:t>Собствения </a:t>
            </a: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принос може да бъде финансов и нефинансов;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bg-BG" sz="1400" dirty="0">
              <a:solidFill>
                <a:prstClr val="black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952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3"/>
          <p:cNvSpPr>
            <a:spLocks noChangeArrowheads="1"/>
          </p:cNvSpPr>
          <p:nvPr/>
        </p:nvSpPr>
        <p:spPr bwMode="auto">
          <a:xfrm>
            <a:off x="4762" y="0"/>
            <a:ext cx="9144000" cy="69269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41000">
                <a:schemeClr val="accent1">
                  <a:shade val="67500"/>
                  <a:satMod val="115000"/>
                  <a:lumMod val="98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txBody>
          <a:bodyPr lIns="91431" tIns="45715" rIns="91431" bIns="45715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bg-BG" altLang="bg-BG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14" name="Rectangle 33"/>
          <p:cNvSpPr>
            <a:spLocks noChangeArrowheads="1"/>
          </p:cNvSpPr>
          <p:nvPr/>
        </p:nvSpPr>
        <p:spPr bwMode="auto">
          <a:xfrm>
            <a:off x="4762" y="6525344"/>
            <a:ext cx="9153524" cy="332656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0"/>
                </a:schemeClr>
              </a:gs>
              <a:gs pos="41000">
                <a:schemeClr val="accent1">
                  <a:shade val="67500"/>
                  <a:satMod val="115000"/>
                  <a:lumMod val="98000"/>
                </a:schemeClr>
              </a:gs>
              <a:gs pos="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txBody>
          <a:bodyPr lIns="91431" tIns="45715" rIns="91431" bIns="45715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bg-BG" altLang="bg-BG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11" name="Заглавие 1"/>
          <p:cNvSpPr txBox="1">
            <a:spLocks/>
          </p:cNvSpPr>
          <p:nvPr/>
        </p:nvSpPr>
        <p:spPr>
          <a:xfrm>
            <a:off x="609600" y="130622"/>
            <a:ext cx="822960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800" b="1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g-BG" sz="1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ПЕРИОД НА РЕАЛИЗАЦИЯ НА ФИНАНСИРАНИТЕ СЪБИТИЯ</a:t>
            </a:r>
            <a:endParaRPr lang="en-US" sz="180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endParaRPr lang="bg-BG" sz="1800" b="1" dirty="0"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9072" y="764704"/>
            <a:ext cx="79228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От месец </a:t>
            </a:r>
            <a:r>
              <a:rPr lang="bg-BG" sz="1400" b="1" dirty="0">
                <a:solidFill>
                  <a:prstClr val="black"/>
                </a:solidFill>
                <a:latin typeface="Century Gothic" pitchFamily="34" charset="0"/>
              </a:rPr>
              <a:t>февруари до 31 декември</a:t>
            </a: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 на всяка календарна година</a:t>
            </a:r>
          </a:p>
        </p:txBody>
      </p:sp>
      <p:sp>
        <p:nvSpPr>
          <p:cNvPr id="12" name="Rectangle 33"/>
          <p:cNvSpPr>
            <a:spLocks noChangeArrowheads="1"/>
          </p:cNvSpPr>
          <p:nvPr/>
        </p:nvSpPr>
        <p:spPr bwMode="auto">
          <a:xfrm>
            <a:off x="4762" y="1196752"/>
            <a:ext cx="9153524" cy="504056"/>
          </a:xfrm>
          <a:prstGeom prst="rect">
            <a:avLst/>
          </a:prstGeom>
          <a:ln>
            <a:noFill/>
          </a:ln>
          <a:effectLst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lIns="91431" tIns="45715" rIns="91431" bIns="45715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bg-BG" altLang="bg-BG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54178" y="1268760"/>
            <a:ext cx="4826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ЮРИДИЧЕСКИ СТАТУС НА КАНДИДАТИТЕ</a:t>
            </a:r>
            <a:endParaRPr lang="bg-BG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9072" y="1827981"/>
            <a:ext cx="77593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Юридически лица с нестопанска цел; търговци по Търговския закон; кооперации по Закона за кооперациите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Юридически лица, създадени със закон или с акт на орган на изпълнителната или местната власт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Самоосигуряващи се пълнолетни физически лица, упражняващи свободна професия, </a:t>
            </a:r>
            <a:r>
              <a:rPr lang="bg-BG" sz="1400" b="1" dirty="0">
                <a:solidFill>
                  <a:srgbClr val="1F497D"/>
                </a:solidFill>
                <a:latin typeface="Century Gothic" pitchFamily="34" charset="0"/>
              </a:rPr>
              <a:t>вписани в Регистър БУЛСТАТ</a:t>
            </a:r>
            <a:endParaRPr lang="bg-BG" sz="1400" dirty="0">
              <a:solidFill>
                <a:srgbClr val="1F497D"/>
              </a:solidFill>
              <a:latin typeface="Century Gothic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29072" y="3340730"/>
            <a:ext cx="775935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bg-BG" sz="1400" b="1" dirty="0">
                <a:solidFill>
                  <a:srgbClr val="1F497D"/>
                </a:solidFill>
                <a:latin typeface="Century Gothic" pitchFamily="34" charset="0"/>
              </a:rPr>
              <a:t>Не се подкрепят</a:t>
            </a:r>
            <a:r>
              <a:rPr lang="bg-BG" sz="1400" dirty="0">
                <a:solidFill>
                  <a:srgbClr val="1F497D"/>
                </a:solidFill>
                <a:latin typeface="Century Gothic" pitchFamily="34" charset="0"/>
              </a:rPr>
              <a:t> </a:t>
            </a: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лица, които са: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Обявени в несъстоятелност или са в производство по несъстоятелност;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Намират се в ликвидация;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Имат непогасени изискуеми публични задължения към държавата или към Община Пловдив;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не са изпълнили коректно проект по предоставено от Община Пловдив финансиране по настоящата Наредба за предходните три години</a:t>
            </a:r>
            <a:r>
              <a:rPr lang="bg-BG" sz="1400" dirty="0" smtClean="0">
                <a:solidFill>
                  <a:prstClr val="black"/>
                </a:solidFill>
                <a:latin typeface="Century Gothic" pitchFamily="34" charset="0"/>
              </a:rPr>
              <a:t>.</a:t>
            </a:r>
            <a:endParaRPr lang="bg-BG" sz="1400" dirty="0">
              <a:solidFill>
                <a:prstClr val="black"/>
              </a:solidFill>
              <a:latin typeface="Century Gothic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3048" y="5139769"/>
            <a:ext cx="833541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За тези обстоятелства кандидатите попълват декларация по образец – </a:t>
            </a:r>
            <a:r>
              <a:rPr lang="bg-BG" sz="1400" b="1" dirty="0">
                <a:solidFill>
                  <a:srgbClr val="1F497D"/>
                </a:solidFill>
                <a:latin typeface="Century Gothic" pitchFamily="34" charset="0"/>
              </a:rPr>
              <a:t>Приложение № 6</a:t>
            </a:r>
            <a:r>
              <a:rPr lang="bg-BG" sz="1400" b="1" dirty="0">
                <a:solidFill>
                  <a:prstClr val="black"/>
                </a:solidFill>
                <a:latin typeface="Century Gothic" pitchFamily="34" charset="0"/>
              </a:rPr>
              <a:t>. </a:t>
            </a:r>
          </a:p>
          <a:p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 </a:t>
            </a:r>
          </a:p>
          <a:p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Преди сключване на договор с одобрените, се представя </a:t>
            </a:r>
            <a:r>
              <a:rPr lang="bg-BG" sz="1400" b="1" dirty="0">
                <a:solidFill>
                  <a:srgbClr val="1F497D"/>
                </a:solidFill>
                <a:latin typeface="Century Gothic" pitchFamily="34" charset="0"/>
              </a:rPr>
              <a:t>Удостоверение за наличие или липса на задължения</a:t>
            </a: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 на основание чл.87 ал.6 ДОПК, а останалите документи се набавят по служебен път.</a:t>
            </a:r>
          </a:p>
        </p:txBody>
      </p:sp>
    </p:spTree>
    <p:extLst>
      <p:ext uri="{BB962C8B-B14F-4D97-AF65-F5344CB8AC3E}">
        <p14:creationId xmlns:p14="http://schemas.microsoft.com/office/powerpoint/2010/main" val="1055799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3"/>
          <p:cNvSpPr>
            <a:spLocks noChangeArrowheads="1"/>
          </p:cNvSpPr>
          <p:nvPr/>
        </p:nvSpPr>
        <p:spPr bwMode="auto">
          <a:xfrm>
            <a:off x="4762" y="0"/>
            <a:ext cx="9144000" cy="69269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41000">
                <a:schemeClr val="accent1">
                  <a:shade val="67500"/>
                  <a:satMod val="115000"/>
                  <a:lumMod val="98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txBody>
          <a:bodyPr lIns="91431" tIns="45715" rIns="91431" bIns="45715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bg-BG" altLang="bg-BG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11" name="Заглавие 1"/>
          <p:cNvSpPr txBox="1">
            <a:spLocks/>
          </p:cNvSpPr>
          <p:nvPr/>
        </p:nvSpPr>
        <p:spPr>
          <a:xfrm>
            <a:off x="609600" y="260648"/>
            <a:ext cx="822960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1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СПЕЦИФИЧНИ </a:t>
            </a:r>
            <a:r>
              <a:rPr lang="bg-BG" sz="1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ИЗИСКВАНИЯ</a:t>
            </a:r>
          </a:p>
          <a:p>
            <a:endParaRPr lang="bg-BG" sz="1800" b="1" dirty="0"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21528" y="692696"/>
            <a:ext cx="7706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b="1" u="sng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Компонент 3</a:t>
            </a:r>
            <a:r>
              <a:rPr lang="bg-BG" b="1" u="sng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</a:t>
            </a:r>
            <a:endParaRPr lang="bg-BG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/>
            <a:r>
              <a:rPr lang="bg-BG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„</a:t>
            </a:r>
            <a:r>
              <a:rPr lang="bg-BG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Гражданска активност </a:t>
            </a:r>
            <a:r>
              <a:rPr lang="bg-BG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“</a:t>
            </a:r>
            <a:endParaRPr lang="bg-BG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" name="Rectangle 33"/>
          <p:cNvSpPr>
            <a:spLocks noChangeArrowheads="1"/>
          </p:cNvSpPr>
          <p:nvPr/>
        </p:nvSpPr>
        <p:spPr bwMode="auto">
          <a:xfrm>
            <a:off x="415" y="6551509"/>
            <a:ext cx="9153524" cy="310344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0"/>
                </a:schemeClr>
              </a:gs>
              <a:gs pos="41000">
                <a:schemeClr val="accent1">
                  <a:shade val="67500"/>
                  <a:satMod val="115000"/>
                  <a:lumMod val="98000"/>
                </a:schemeClr>
              </a:gs>
              <a:gs pos="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txBody>
          <a:bodyPr lIns="91431" tIns="45715" rIns="91431" bIns="45715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bg-BG" altLang="bg-BG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21528" y="1620083"/>
            <a:ext cx="781091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g-BG" sz="1400" b="1" u="sng" dirty="0">
                <a:solidFill>
                  <a:srgbClr val="1F497D"/>
                </a:solidFill>
                <a:latin typeface="Century Gothic" pitchFamily="34" charset="0"/>
              </a:rPr>
              <a:t>Допустими </a:t>
            </a:r>
            <a:r>
              <a:rPr lang="bg-BG" sz="1400" b="1" u="sng" dirty="0" smtClean="0">
                <a:solidFill>
                  <a:srgbClr val="1F497D"/>
                </a:solidFill>
                <a:latin typeface="Century Gothic" pitchFamily="34" charset="0"/>
              </a:rPr>
              <a:t>разходи</a:t>
            </a:r>
            <a:endParaRPr lang="bg-BG" sz="1400" b="1" i="1" u="sng" dirty="0">
              <a:solidFill>
                <a:srgbClr val="1F497D"/>
              </a:solidFill>
              <a:latin typeface="Century Gothic" pitchFamily="34" charset="0"/>
            </a:endParaRPr>
          </a:p>
          <a:p>
            <a:pPr algn="just"/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Разходите се считат за допустими, когато отговарят едновременно на следните условия: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да са законосъобразни;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да са извършени за дейности,  по одобрения проект;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да са извършени срещу необходимите разходооправдателни документи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да са извършени въз основа на Договор/и;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да са действително извършени и платени през периода за допустимост на разходите съгласно клаузите в Договора;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да са извършени в съответствие с принципите за добро финансово управление и при търсене на икономически най-изгоден вариант; </a:t>
            </a:r>
          </a:p>
          <a:p>
            <a:pPr algn="just"/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 </a:t>
            </a:r>
          </a:p>
          <a:p>
            <a:pPr algn="just"/>
            <a:r>
              <a:rPr lang="bg-BG" sz="1400" b="1" u="sng" dirty="0">
                <a:solidFill>
                  <a:srgbClr val="1F497D"/>
                </a:solidFill>
                <a:latin typeface="Century Gothic" pitchFamily="34" charset="0"/>
              </a:rPr>
              <a:t>Отчитане на разходи</a:t>
            </a:r>
            <a:endParaRPr lang="bg-BG" sz="1400" dirty="0">
              <a:solidFill>
                <a:srgbClr val="1F497D"/>
              </a:solidFill>
              <a:latin typeface="Century Gothic" pitchFamily="34" charset="0"/>
            </a:endParaRPr>
          </a:p>
          <a:p>
            <a:pPr algn="just"/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Отчитането на  разходите по изпълнение на проекта се осъществява , чрез представяне на  междинен и окончателен финансов отчет; </a:t>
            </a:r>
            <a:endParaRPr lang="bg-BG" sz="1400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algn="just"/>
            <a:endParaRPr lang="bg-BG" sz="1400" dirty="0">
              <a:solidFill>
                <a:prstClr val="black"/>
              </a:solidFill>
              <a:latin typeface="Century Gothic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bg-BG" sz="1400" dirty="0" smtClean="0">
                <a:solidFill>
                  <a:prstClr val="black"/>
                </a:solidFill>
                <a:latin typeface="Century Gothic" pitchFamily="34" charset="0"/>
              </a:rPr>
              <a:t>Авансово </a:t>
            </a: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предоставените средства се отчитат на базата на действително извършените разходи и след представяне на първични разходооправдателни документи, като заверени копия на оригиналните документи, описани  в отчет, следвайки формата и структурата на бюджета.</a:t>
            </a:r>
          </a:p>
        </p:txBody>
      </p:sp>
    </p:spTree>
    <p:extLst>
      <p:ext uri="{BB962C8B-B14F-4D97-AF65-F5344CB8AC3E}">
        <p14:creationId xmlns:p14="http://schemas.microsoft.com/office/powerpoint/2010/main" val="4039410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3"/>
          <p:cNvSpPr>
            <a:spLocks noChangeArrowheads="1"/>
          </p:cNvSpPr>
          <p:nvPr/>
        </p:nvSpPr>
        <p:spPr bwMode="auto">
          <a:xfrm>
            <a:off x="4762" y="0"/>
            <a:ext cx="9144000" cy="69269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41000">
                <a:schemeClr val="accent1">
                  <a:shade val="67500"/>
                  <a:satMod val="115000"/>
                  <a:lumMod val="98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txBody>
          <a:bodyPr lIns="91431" tIns="45715" rIns="91431" bIns="45715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bg-BG" altLang="bg-BG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11" name="Заглавие 1"/>
          <p:cNvSpPr txBox="1">
            <a:spLocks/>
          </p:cNvSpPr>
          <p:nvPr/>
        </p:nvSpPr>
        <p:spPr>
          <a:xfrm>
            <a:off x="609600" y="260648"/>
            <a:ext cx="822960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1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СПЕЦИФИЧНИ </a:t>
            </a:r>
            <a:r>
              <a:rPr lang="bg-BG" sz="1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ИЗИСКВАНИЯ</a:t>
            </a:r>
          </a:p>
          <a:p>
            <a:endParaRPr lang="bg-BG" sz="1800" b="1" dirty="0"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21528" y="692696"/>
            <a:ext cx="7706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b="1" u="sng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Компонент 3</a:t>
            </a:r>
            <a:r>
              <a:rPr lang="bg-BG" b="1" u="sng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</a:t>
            </a:r>
            <a:endParaRPr lang="bg-BG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/>
            <a:r>
              <a:rPr lang="bg-BG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„</a:t>
            </a:r>
            <a:r>
              <a:rPr lang="bg-BG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Гражданска активност </a:t>
            </a:r>
            <a:r>
              <a:rPr lang="bg-BG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“</a:t>
            </a:r>
            <a:endParaRPr lang="bg-BG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" name="Rectangle 33"/>
          <p:cNvSpPr>
            <a:spLocks noChangeArrowheads="1"/>
          </p:cNvSpPr>
          <p:nvPr/>
        </p:nvSpPr>
        <p:spPr bwMode="auto">
          <a:xfrm>
            <a:off x="415" y="6551509"/>
            <a:ext cx="9153524" cy="310344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0"/>
                </a:schemeClr>
              </a:gs>
              <a:gs pos="41000">
                <a:schemeClr val="accent1">
                  <a:shade val="67500"/>
                  <a:satMod val="115000"/>
                  <a:lumMod val="98000"/>
                </a:schemeClr>
              </a:gs>
              <a:gs pos="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txBody>
          <a:bodyPr lIns="91431" tIns="45715" rIns="91431" bIns="45715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bg-BG" altLang="bg-BG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21528" y="1620083"/>
            <a:ext cx="7810912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g-BG" sz="1400" b="1" dirty="0">
                <a:solidFill>
                  <a:srgbClr val="1F497D"/>
                </a:solidFill>
                <a:latin typeface="Century Gothic" pitchFamily="34" charset="0"/>
              </a:rPr>
              <a:t>Основни видове документи, които се прилагат към финансовите отчети  за видовете разходи:</a:t>
            </a:r>
            <a:r>
              <a:rPr lang="bg-BG" sz="1400" dirty="0">
                <a:solidFill>
                  <a:srgbClr val="1F497D"/>
                </a:solidFill>
                <a:latin typeface="Century Gothic" pitchFamily="34" charset="0"/>
              </a:rPr>
              <a:t> </a:t>
            </a:r>
            <a:r>
              <a:rPr lang="bg-BG" sz="1400" b="1" dirty="0">
                <a:solidFill>
                  <a:srgbClr val="1F497D"/>
                </a:solidFill>
                <a:latin typeface="Century Gothic" pitchFamily="34" charset="0"/>
              </a:rPr>
              <a:t> </a:t>
            </a:r>
            <a:endParaRPr lang="bg-BG" sz="1400" b="1" dirty="0" smtClean="0">
              <a:solidFill>
                <a:srgbClr val="1F497D"/>
              </a:solidFill>
              <a:latin typeface="Century Gothic" pitchFamily="34" charset="0"/>
            </a:endParaRPr>
          </a:p>
          <a:p>
            <a:pPr algn="just"/>
            <a:endParaRPr lang="bg-BG" sz="1400" b="1" u="sng" dirty="0">
              <a:solidFill>
                <a:prstClr val="black"/>
              </a:solidFill>
              <a:latin typeface="Century Gothic" pitchFamily="34" charset="0"/>
            </a:endParaRPr>
          </a:p>
          <a:p>
            <a:pPr algn="just"/>
            <a:r>
              <a:rPr lang="bg-BG" sz="1400" b="1" u="sng" dirty="0" smtClean="0">
                <a:solidFill>
                  <a:srgbClr val="1F497D"/>
                </a:solidFill>
                <a:latin typeface="Century Gothic" pitchFamily="34" charset="0"/>
              </a:rPr>
              <a:t>Р</a:t>
            </a:r>
            <a:r>
              <a:rPr lang="en-US" sz="1400" b="1" u="sng" dirty="0" err="1">
                <a:solidFill>
                  <a:srgbClr val="1F497D"/>
                </a:solidFill>
                <a:latin typeface="Century Gothic" pitchFamily="34" charset="0"/>
              </a:rPr>
              <a:t>азходи</a:t>
            </a:r>
            <a:r>
              <a:rPr lang="en-US" sz="1400" b="1" u="sng" dirty="0">
                <a:solidFill>
                  <a:srgbClr val="1F497D"/>
                </a:solidFill>
                <a:latin typeface="Century Gothic" pitchFamily="34" charset="0"/>
              </a:rPr>
              <a:t> </a:t>
            </a:r>
            <a:r>
              <a:rPr lang="bg-BG" sz="1400" b="1" u="sng" dirty="0">
                <a:solidFill>
                  <a:srgbClr val="1F497D"/>
                </a:solidFill>
                <a:latin typeface="Century Gothic" pitchFamily="34" charset="0"/>
              </a:rPr>
              <a:t>за възнаграждения</a:t>
            </a:r>
            <a:r>
              <a:rPr lang="bg-BG" sz="1400" dirty="0">
                <a:solidFill>
                  <a:srgbClr val="1F497D"/>
                </a:solidFill>
                <a:latin typeface="Century Gothic" pitchFamily="34" charset="0"/>
              </a:rPr>
              <a:t> </a:t>
            </a: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на лица, пряко ангажирани с изпълнението на финансираните дейности : </a:t>
            </a:r>
            <a:endParaRPr lang="bg-BG" sz="1400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algn="just"/>
            <a:endParaRPr lang="bg-BG" sz="1400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bg-BG" sz="1400" dirty="0" smtClean="0">
                <a:solidFill>
                  <a:prstClr val="black"/>
                </a:solidFill>
                <a:latin typeface="Century Gothic" pitchFamily="34" charset="0"/>
              </a:rPr>
              <a:t>Сключен </a:t>
            </a: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договор по реда на ЗЗД/ Трудов договор</a:t>
            </a:r>
            <a:r>
              <a:rPr lang="bg-BG" sz="1400" dirty="0" smtClean="0">
                <a:solidFill>
                  <a:prstClr val="black"/>
                </a:solidFill>
                <a:latin typeface="Century Gothic" pitchFamily="34" charset="0"/>
              </a:rPr>
              <a:t>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bg-BG" sz="1400" dirty="0" smtClean="0">
                <a:solidFill>
                  <a:prstClr val="black"/>
                </a:solidFill>
                <a:latin typeface="Century Gothic" pitchFamily="34" charset="0"/>
              </a:rPr>
              <a:t>Сметка </a:t>
            </a: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за изплатени суми;/ фиш на ФРЗ </a:t>
            </a:r>
            <a:r>
              <a:rPr lang="bg-BG" sz="1400" dirty="0" smtClean="0">
                <a:solidFill>
                  <a:prstClr val="black"/>
                </a:solidFill>
                <a:latin typeface="Century Gothic" pitchFamily="34" charset="0"/>
              </a:rPr>
              <a:t>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bg-BG" sz="1400" dirty="0" smtClean="0">
                <a:solidFill>
                  <a:prstClr val="black"/>
                </a:solidFill>
                <a:latin typeface="Century Gothic" pitchFamily="34" charset="0"/>
              </a:rPr>
              <a:t>Платежни </a:t>
            </a: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нареждания/РКО/Ведомост</a:t>
            </a:r>
            <a:r>
              <a:rPr lang="bg-BG" sz="1400" dirty="0" smtClean="0">
                <a:solidFill>
                  <a:prstClr val="black"/>
                </a:solidFill>
                <a:latin typeface="Century Gothic" pitchFamily="34" charset="0"/>
              </a:rPr>
              <a:t>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bg-BG" sz="1400" dirty="0" smtClean="0">
                <a:solidFill>
                  <a:prstClr val="black"/>
                </a:solidFill>
                <a:latin typeface="Century Gothic" pitchFamily="34" charset="0"/>
              </a:rPr>
              <a:t>Банкови </a:t>
            </a: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извлечения за преведени осигуровки и ДОД; </a:t>
            </a:r>
            <a:endParaRPr lang="bg-BG" sz="1400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algn="just"/>
            <a:endParaRPr lang="bg-BG" sz="1400" b="1" dirty="0">
              <a:solidFill>
                <a:prstClr val="black"/>
              </a:solidFill>
              <a:latin typeface="Century Gothic" pitchFamily="34" charset="0"/>
            </a:endParaRPr>
          </a:p>
          <a:p>
            <a:pPr algn="just"/>
            <a:r>
              <a:rPr lang="bg-BG" sz="1400" b="1" u="sng" dirty="0" smtClean="0">
                <a:solidFill>
                  <a:srgbClr val="1F497D"/>
                </a:solidFill>
                <a:latin typeface="Century Gothic" pitchFamily="34" charset="0"/>
              </a:rPr>
              <a:t>Указания </a:t>
            </a:r>
            <a:r>
              <a:rPr lang="bg-BG" sz="1400" b="1" u="sng" dirty="0">
                <a:solidFill>
                  <a:srgbClr val="1F497D"/>
                </a:solidFill>
                <a:latin typeface="Century Gothic" pitchFamily="34" charset="0"/>
              </a:rPr>
              <a:t>за изплащане на възнаграждения на самоосигуряващо се </a:t>
            </a:r>
            <a:r>
              <a:rPr lang="bg-BG" sz="1400" b="1" u="sng" dirty="0" smtClean="0">
                <a:solidFill>
                  <a:srgbClr val="1F497D"/>
                </a:solidFill>
                <a:latin typeface="Century Gothic" pitchFamily="34" charset="0"/>
              </a:rPr>
              <a:t>лице:</a:t>
            </a:r>
            <a:endParaRPr lang="bg-BG" sz="1400" b="1" u="sng" dirty="0">
              <a:solidFill>
                <a:srgbClr val="1F497D"/>
              </a:solidFill>
              <a:latin typeface="Century Gothic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При плащане на доходи на </a:t>
            </a:r>
            <a:r>
              <a:rPr lang="bg-BG" sz="1400" dirty="0" err="1">
                <a:solidFill>
                  <a:prstClr val="black"/>
                </a:solidFill>
                <a:latin typeface="Century Gothic" pitchFamily="34" charset="0"/>
              </a:rPr>
              <a:t>самоосигуряващо</a:t>
            </a: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 се лице по смисъла на КСО, </a:t>
            </a:r>
            <a:r>
              <a:rPr lang="bg-BG" sz="1400" dirty="0" err="1">
                <a:solidFill>
                  <a:prstClr val="black"/>
                </a:solidFill>
                <a:latin typeface="Century Gothic" pitchFamily="34" charset="0"/>
              </a:rPr>
              <a:t>предприяртието</a:t>
            </a: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, платец на дохода: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Не изготвя сметка за изплатени суми по реда на чл. 45, ал. 4 от ЗДДФЛ.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Не удържа авансово данък, а изплаща брутния доход на лицето.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 Изисква се платецът на дохода да получи от </a:t>
            </a:r>
            <a:r>
              <a:rPr lang="bg-BG" sz="1400" dirty="0" err="1">
                <a:solidFill>
                  <a:prstClr val="black"/>
                </a:solidFill>
                <a:latin typeface="Century Gothic" pitchFamily="34" charset="0"/>
              </a:rPr>
              <a:t>самоосигуряващоте</a:t>
            </a: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 се лице писмена декларация по реда на чл.43,л ал. 5 от ЗДДФЛ, че е </a:t>
            </a:r>
            <a:r>
              <a:rPr lang="bg-BG" sz="1400" dirty="0" err="1">
                <a:solidFill>
                  <a:prstClr val="black"/>
                </a:solidFill>
                <a:latin typeface="Century Gothic" pitchFamily="34" charset="0"/>
              </a:rPr>
              <a:t>самоосигуряващо</a:t>
            </a: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 се лице по смисъла на КСО.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bg-BG" sz="1400" dirty="0" err="1">
                <a:solidFill>
                  <a:prstClr val="black"/>
                </a:solidFill>
                <a:latin typeface="Century Gothic" pitchFamily="34" charset="0"/>
              </a:rPr>
              <a:t>Самоосигуряващоте</a:t>
            </a: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 се лице  издава документ, заместващ сметката за изплатени суми/</a:t>
            </a:r>
            <a:r>
              <a:rPr lang="bg-BG" sz="1400" b="1" dirty="0">
                <a:solidFill>
                  <a:prstClr val="black"/>
                </a:solidFill>
                <a:latin typeface="Century Gothic" pitchFamily="34" charset="0"/>
              </a:rPr>
              <a:t> </a:t>
            </a:r>
            <a:r>
              <a:rPr lang="bg-BG" sz="1400" b="1" dirty="0">
                <a:solidFill>
                  <a:srgbClr val="1F497D"/>
                </a:solidFill>
                <a:latin typeface="Century Gothic" pitchFamily="34" charset="0"/>
              </a:rPr>
              <a:t>издадения документ  да съдържа реквизитите на чл. 7, ал. 1 ЗС</a:t>
            </a:r>
            <a:r>
              <a:rPr lang="bg-BG" sz="1400" dirty="0">
                <a:solidFill>
                  <a:srgbClr val="1F497D"/>
                </a:solidFill>
                <a:latin typeface="Century Gothic" pitchFamily="34" charset="0"/>
              </a:rPr>
              <a:t>./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bg-BG" sz="1400" dirty="0">
              <a:solidFill>
                <a:srgbClr val="1F497D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06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3"/>
          <p:cNvSpPr>
            <a:spLocks noChangeArrowheads="1"/>
          </p:cNvSpPr>
          <p:nvPr/>
        </p:nvSpPr>
        <p:spPr bwMode="auto">
          <a:xfrm>
            <a:off x="4762" y="0"/>
            <a:ext cx="9144000" cy="69269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41000">
                <a:schemeClr val="accent1">
                  <a:shade val="67500"/>
                  <a:satMod val="115000"/>
                  <a:lumMod val="98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txBody>
          <a:bodyPr lIns="91431" tIns="45715" rIns="91431" bIns="45715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bg-BG" altLang="bg-BG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11" name="Заглавие 1"/>
          <p:cNvSpPr txBox="1">
            <a:spLocks/>
          </p:cNvSpPr>
          <p:nvPr/>
        </p:nvSpPr>
        <p:spPr>
          <a:xfrm>
            <a:off x="609600" y="260648"/>
            <a:ext cx="822960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1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СПЕЦИФИЧНИ </a:t>
            </a:r>
            <a:r>
              <a:rPr lang="bg-BG" sz="1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ИЗИСКВАНИЯ</a:t>
            </a:r>
          </a:p>
          <a:p>
            <a:endParaRPr lang="bg-BG" sz="1800" b="1" dirty="0"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21528" y="692696"/>
            <a:ext cx="7706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b="1" u="sng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Компонент 3</a:t>
            </a:r>
            <a:r>
              <a:rPr lang="bg-BG" b="1" u="sng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</a:t>
            </a:r>
            <a:endParaRPr lang="bg-BG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/>
            <a:r>
              <a:rPr lang="bg-BG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„</a:t>
            </a:r>
            <a:r>
              <a:rPr lang="bg-BG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Гражданска активност </a:t>
            </a:r>
            <a:r>
              <a:rPr lang="bg-BG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“</a:t>
            </a:r>
            <a:endParaRPr lang="bg-BG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" name="Rectangle 33"/>
          <p:cNvSpPr>
            <a:spLocks noChangeArrowheads="1"/>
          </p:cNvSpPr>
          <p:nvPr/>
        </p:nvSpPr>
        <p:spPr bwMode="auto">
          <a:xfrm>
            <a:off x="415" y="6551509"/>
            <a:ext cx="9153524" cy="310344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0"/>
                </a:schemeClr>
              </a:gs>
              <a:gs pos="41000">
                <a:schemeClr val="accent1">
                  <a:shade val="67500"/>
                  <a:satMod val="115000"/>
                  <a:lumMod val="98000"/>
                </a:schemeClr>
              </a:gs>
              <a:gs pos="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txBody>
          <a:bodyPr lIns="91431" tIns="45715" rIns="91431" bIns="45715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bg-BG" altLang="bg-BG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21528" y="1484784"/>
            <a:ext cx="781091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g-BG" sz="1400" b="1" u="sng" dirty="0">
                <a:solidFill>
                  <a:srgbClr val="1F497D"/>
                </a:solidFill>
                <a:latin typeface="Century Gothic" pitchFamily="34" charset="0"/>
              </a:rPr>
              <a:t>Разходи за командировки</a:t>
            </a:r>
            <a:r>
              <a:rPr lang="bg-BG" sz="1400" dirty="0">
                <a:solidFill>
                  <a:srgbClr val="1F497D"/>
                </a:solidFill>
                <a:latin typeface="Century Gothic" pitchFamily="34" charset="0"/>
              </a:rPr>
              <a:t>/ пътни, дневни, квартирни</a:t>
            </a:r>
            <a:r>
              <a:rPr lang="bg-BG" sz="1400" dirty="0" smtClean="0">
                <a:solidFill>
                  <a:srgbClr val="1F497D"/>
                </a:solidFill>
                <a:latin typeface="Century Gothic" pitchFamily="34" charset="0"/>
              </a:rPr>
              <a:t>/</a:t>
            </a:r>
          </a:p>
          <a:p>
            <a:pPr algn="just"/>
            <a:endParaRPr lang="bg-BG" sz="1400" dirty="0">
              <a:solidFill>
                <a:prstClr val="black"/>
              </a:solidFill>
              <a:latin typeface="Century Gothic" pitchFamily="34" charset="0"/>
            </a:endParaRPr>
          </a:p>
          <a:p>
            <a:pPr algn="just"/>
            <a:r>
              <a:rPr lang="bg-BG" sz="1400" dirty="0" smtClean="0">
                <a:solidFill>
                  <a:prstClr val="black"/>
                </a:solidFill>
                <a:latin typeface="Century Gothic" pitchFamily="34" charset="0"/>
              </a:rPr>
              <a:t>Отчитането </a:t>
            </a: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на разходи за командировки се извършва съгласно Наредбата за командировки в страната</a:t>
            </a:r>
            <a:r>
              <a:rPr lang="bg-BG" sz="1400" dirty="0" smtClean="0">
                <a:solidFill>
                  <a:prstClr val="black"/>
                </a:solidFill>
                <a:latin typeface="Century Gothic" pitchFamily="34" charset="0"/>
              </a:rPr>
              <a:t>. В </a:t>
            </a: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заповедите за командировки на лицата следва да са с попълнени всички реквизити</a:t>
            </a:r>
            <a:r>
              <a:rPr lang="bg-BG" sz="1400" dirty="0" smtClean="0">
                <a:solidFill>
                  <a:prstClr val="black"/>
                </a:solidFill>
                <a:latin typeface="Century Gothic" pitchFamily="34" charset="0"/>
              </a:rPr>
              <a:t>.</a:t>
            </a:r>
          </a:p>
          <a:p>
            <a:pPr algn="just"/>
            <a:endParaRPr lang="bg-BG" sz="1400" dirty="0">
              <a:solidFill>
                <a:prstClr val="black"/>
              </a:solidFill>
              <a:latin typeface="Century Gothic" pitchFamily="34" charset="0"/>
            </a:endParaRPr>
          </a:p>
          <a:p>
            <a:pPr algn="just"/>
            <a:r>
              <a:rPr lang="bg-BG" sz="1400" dirty="0" smtClean="0">
                <a:solidFill>
                  <a:prstClr val="black"/>
                </a:solidFill>
                <a:latin typeface="Century Gothic" pitchFamily="34" charset="0"/>
              </a:rPr>
              <a:t>При </a:t>
            </a: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отчитане на разходи за командировки на лицата, наети по извънтрудови правоотношения е необходимо в сключените граждански договори изрично да бъде договорено , че разходите за командировки са за сметка на бюджета на проекта</a:t>
            </a:r>
            <a:r>
              <a:rPr lang="bg-BG" sz="1400" dirty="0" smtClean="0">
                <a:solidFill>
                  <a:prstClr val="black"/>
                </a:solidFill>
                <a:latin typeface="Century Gothic" pitchFamily="34" charset="0"/>
              </a:rPr>
              <a:t>.</a:t>
            </a:r>
          </a:p>
          <a:p>
            <a:pPr algn="just"/>
            <a:endParaRPr lang="bg-BG" sz="1400" b="1" u="sng" dirty="0">
              <a:solidFill>
                <a:prstClr val="black"/>
              </a:solidFill>
              <a:latin typeface="Century Gothic" pitchFamily="34" charset="0"/>
            </a:endParaRPr>
          </a:p>
          <a:p>
            <a:pPr algn="just"/>
            <a:r>
              <a:rPr lang="bg-BG" sz="1400" b="1" u="sng" dirty="0" smtClean="0">
                <a:solidFill>
                  <a:srgbClr val="1F497D"/>
                </a:solidFill>
                <a:latin typeface="Century Gothic" pitchFamily="34" charset="0"/>
              </a:rPr>
              <a:t>Разходи </a:t>
            </a:r>
            <a:r>
              <a:rPr lang="bg-BG" sz="1400" b="1" u="sng" dirty="0">
                <a:solidFill>
                  <a:srgbClr val="1F497D"/>
                </a:solidFill>
                <a:latin typeface="Century Gothic" pitchFamily="34" charset="0"/>
              </a:rPr>
              <a:t>за закупуване на материали</a:t>
            </a:r>
            <a:r>
              <a:rPr lang="bg-BG" sz="1400" b="1" u="sng" dirty="0" smtClean="0">
                <a:solidFill>
                  <a:srgbClr val="1F497D"/>
                </a:solidFill>
                <a:latin typeface="Century Gothic" pitchFamily="34" charset="0"/>
              </a:rPr>
              <a:t>:</a:t>
            </a:r>
          </a:p>
          <a:p>
            <a:pPr algn="just"/>
            <a:endParaRPr lang="bg-BG" sz="1400" b="1" u="sng" dirty="0">
              <a:solidFill>
                <a:prstClr val="black"/>
              </a:solidFill>
              <a:latin typeface="Century Gothic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bg-BG" sz="1400" dirty="0" smtClean="0">
                <a:solidFill>
                  <a:prstClr val="black"/>
                </a:solidFill>
                <a:latin typeface="Century Gothic" pitchFamily="34" charset="0"/>
              </a:rPr>
              <a:t>договор </a:t>
            </a: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/ако е приложимо</a:t>
            </a:r>
            <a:r>
              <a:rPr lang="bg-BG" sz="1400" dirty="0" smtClean="0">
                <a:solidFill>
                  <a:prstClr val="black"/>
                </a:solidFill>
                <a:latin typeface="Century Gothic" pitchFamily="34" charset="0"/>
              </a:rPr>
              <a:t>/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bg-BG" sz="1400" dirty="0" smtClean="0">
                <a:solidFill>
                  <a:prstClr val="black"/>
                </a:solidFill>
                <a:latin typeface="Century Gothic" pitchFamily="34" charset="0"/>
              </a:rPr>
              <a:t>фактура </a:t>
            </a: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с фискален бон/платежно нареждане</a:t>
            </a:r>
            <a:r>
              <a:rPr lang="bg-BG" sz="1400" dirty="0" smtClean="0">
                <a:solidFill>
                  <a:prstClr val="black"/>
                </a:solidFill>
                <a:latin typeface="Century Gothic" pitchFamily="34" charset="0"/>
              </a:rPr>
              <a:t>/, в </a:t>
            </a: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която да са отразени съответните материали по видове в съответствие   бюджета</a:t>
            </a:r>
            <a:r>
              <a:rPr lang="bg-BG" sz="1400" dirty="0" smtClean="0">
                <a:solidFill>
                  <a:prstClr val="black"/>
                </a:solidFill>
                <a:latin typeface="Century Gothic" pitchFamily="34" charset="0"/>
              </a:rPr>
              <a:t>;</a:t>
            </a:r>
          </a:p>
          <a:p>
            <a:pPr algn="just"/>
            <a:endParaRPr lang="bg-BG" sz="1400" b="1" u="sng" dirty="0">
              <a:solidFill>
                <a:srgbClr val="1F497D"/>
              </a:solidFill>
              <a:latin typeface="Century Gothic" pitchFamily="34" charset="0"/>
            </a:endParaRPr>
          </a:p>
          <a:p>
            <a:pPr algn="just"/>
            <a:r>
              <a:rPr lang="bg-BG" sz="1400" b="1" u="sng" dirty="0" smtClean="0">
                <a:solidFill>
                  <a:srgbClr val="1F497D"/>
                </a:solidFill>
                <a:latin typeface="Century Gothic" pitchFamily="34" charset="0"/>
              </a:rPr>
              <a:t>Разходи </a:t>
            </a:r>
            <a:r>
              <a:rPr lang="bg-BG" sz="1400" b="1" u="sng" dirty="0">
                <a:solidFill>
                  <a:srgbClr val="1F497D"/>
                </a:solidFill>
                <a:latin typeface="Century Gothic" pitchFamily="34" charset="0"/>
              </a:rPr>
              <a:t>за външни услуги</a:t>
            </a:r>
            <a:r>
              <a:rPr lang="bg-BG" sz="1400" b="1" u="sng" dirty="0" smtClean="0">
                <a:solidFill>
                  <a:srgbClr val="1F497D"/>
                </a:solidFill>
                <a:latin typeface="Century Gothic" pitchFamily="34" charset="0"/>
              </a:rPr>
              <a:t>:</a:t>
            </a:r>
          </a:p>
          <a:p>
            <a:pPr algn="just"/>
            <a:endParaRPr lang="bg-BG" sz="1400" b="1" u="sng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bg-BG" sz="1400" dirty="0" smtClean="0">
                <a:solidFill>
                  <a:prstClr val="black"/>
                </a:solidFill>
                <a:latin typeface="Century Gothic" pitchFamily="34" charset="0"/>
              </a:rPr>
              <a:t>договор </a:t>
            </a: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/ако е приложимо</a:t>
            </a:r>
            <a:r>
              <a:rPr lang="bg-BG" sz="1400" dirty="0" smtClean="0">
                <a:solidFill>
                  <a:prstClr val="black"/>
                </a:solidFill>
                <a:latin typeface="Century Gothic" pitchFamily="34" charset="0"/>
              </a:rPr>
              <a:t>/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bg-BG" sz="1400" dirty="0" smtClean="0">
                <a:solidFill>
                  <a:prstClr val="black"/>
                </a:solidFill>
                <a:latin typeface="Century Gothic" pitchFamily="34" charset="0"/>
              </a:rPr>
              <a:t>фактура </a:t>
            </a: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с касов бон /платежно нареждане или квитанция с РКО само за договори с физически лица за наем/</a:t>
            </a:r>
            <a:endParaRPr lang="bg-BG" sz="1400" dirty="0">
              <a:solidFill>
                <a:srgbClr val="1F497D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574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3"/>
          <p:cNvSpPr>
            <a:spLocks noChangeArrowheads="1"/>
          </p:cNvSpPr>
          <p:nvPr/>
        </p:nvSpPr>
        <p:spPr bwMode="auto">
          <a:xfrm>
            <a:off x="4762" y="0"/>
            <a:ext cx="9144000" cy="69269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41000">
                <a:schemeClr val="accent1">
                  <a:shade val="67500"/>
                  <a:satMod val="115000"/>
                  <a:lumMod val="98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txBody>
          <a:bodyPr lIns="91431" tIns="45715" rIns="91431" bIns="45715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bg-BG" altLang="bg-BG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14" name="Rectangle 33"/>
          <p:cNvSpPr>
            <a:spLocks noChangeArrowheads="1"/>
          </p:cNvSpPr>
          <p:nvPr/>
        </p:nvSpPr>
        <p:spPr bwMode="auto">
          <a:xfrm>
            <a:off x="4762" y="6557595"/>
            <a:ext cx="9153524" cy="310344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0"/>
                </a:schemeClr>
              </a:gs>
              <a:gs pos="41000">
                <a:schemeClr val="accent1">
                  <a:shade val="67500"/>
                  <a:satMod val="115000"/>
                  <a:lumMod val="98000"/>
                </a:schemeClr>
              </a:gs>
              <a:gs pos="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txBody>
          <a:bodyPr lIns="91431" tIns="45715" rIns="91431" bIns="45715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bg-BG" altLang="bg-BG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16" name="Заглавие 2"/>
          <p:cNvSpPr>
            <a:spLocks noGrp="1"/>
          </p:cNvSpPr>
          <p:nvPr>
            <p:ph type="title"/>
          </p:nvPr>
        </p:nvSpPr>
        <p:spPr>
          <a:xfrm>
            <a:off x="493204" y="690859"/>
            <a:ext cx="8229600" cy="577901"/>
          </a:xfrm>
        </p:spPr>
        <p:txBody>
          <a:bodyPr>
            <a:normAutofit fontScale="90000"/>
          </a:bodyPr>
          <a:lstStyle/>
          <a:p>
            <a:r>
              <a:rPr lang="bg-BG" sz="2000" b="1" u="sng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/>
            </a:r>
            <a:br>
              <a:rPr lang="bg-BG" sz="2000" b="1" u="sng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</a:br>
            <a:r>
              <a:rPr lang="bg-BG" sz="2000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Компонент </a:t>
            </a:r>
            <a:r>
              <a:rPr lang="bg-BG" sz="2000" b="1" u="sng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4</a:t>
            </a:r>
            <a:r>
              <a:rPr lang="bg-BG" sz="2000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</a:t>
            </a:r>
            <a:br>
              <a:rPr lang="bg-BG" sz="2000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bg-BG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„</a:t>
            </a:r>
            <a:r>
              <a:rPr lang="bg-BG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Книги на пловдивски автори и важни за града </a:t>
            </a:r>
            <a:r>
              <a:rPr lang="bg-BG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издания</a:t>
            </a:r>
            <a:r>
              <a:rPr lang="bg-BG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“</a:t>
            </a:r>
            <a:r>
              <a:rPr lang="bg-BG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/>
            </a:r>
            <a:br>
              <a:rPr lang="bg-BG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endParaRPr lang="bg-BG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7" name="Правоъгълник 3"/>
          <p:cNvSpPr/>
          <p:nvPr/>
        </p:nvSpPr>
        <p:spPr>
          <a:xfrm>
            <a:off x="883162" y="1278699"/>
            <a:ext cx="75772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Попълнена Апликационна форма и Бюджет </a:t>
            </a:r>
            <a:r>
              <a:rPr lang="bg-BG" sz="1400" dirty="0" smtClean="0">
                <a:solidFill>
                  <a:prstClr val="black"/>
                </a:solidFill>
                <a:latin typeface="Century Gothic" pitchFamily="34" charset="0"/>
              </a:rPr>
              <a:t>в </a:t>
            </a: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съответствие с </a:t>
            </a:r>
            <a:r>
              <a:rPr lang="bg-BG" sz="1400" b="1" dirty="0">
                <a:solidFill>
                  <a:srgbClr val="1F497D"/>
                </a:solidFill>
                <a:latin typeface="Century Gothic" pitchFamily="34" charset="0"/>
              </a:rPr>
              <a:t>Приложение № 4  </a:t>
            </a: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– в един екземпляр на хартиен носител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" y="1820175"/>
            <a:ext cx="9144000" cy="4777178"/>
          </a:xfrm>
          <a:prstGeom prst="rect">
            <a:avLst/>
          </a:prstGeom>
        </p:spPr>
      </p:pic>
      <p:sp>
        <p:nvSpPr>
          <p:cNvPr id="9" name="Rectangle 33"/>
          <p:cNvSpPr>
            <a:spLocks noChangeArrowheads="1"/>
          </p:cNvSpPr>
          <p:nvPr/>
        </p:nvSpPr>
        <p:spPr bwMode="auto">
          <a:xfrm>
            <a:off x="323528" y="6547656"/>
            <a:ext cx="9153524" cy="310344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0"/>
                </a:schemeClr>
              </a:gs>
              <a:gs pos="41000">
                <a:schemeClr val="accent1">
                  <a:shade val="67500"/>
                  <a:satMod val="115000"/>
                  <a:lumMod val="98000"/>
                </a:schemeClr>
              </a:gs>
              <a:gs pos="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txBody>
          <a:bodyPr lIns="91431" tIns="45715" rIns="91431" bIns="45715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bg-BG" altLang="bg-BG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15816" y="161682"/>
            <a:ext cx="3308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НЕОБХОДИМИ ДОКУМЕНТИ</a:t>
            </a:r>
            <a:endParaRPr lang="bg-BG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23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3"/>
          <p:cNvSpPr>
            <a:spLocks noChangeArrowheads="1"/>
          </p:cNvSpPr>
          <p:nvPr/>
        </p:nvSpPr>
        <p:spPr bwMode="auto">
          <a:xfrm>
            <a:off x="4762" y="0"/>
            <a:ext cx="9144000" cy="69269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41000">
                <a:schemeClr val="accent1">
                  <a:shade val="67500"/>
                  <a:satMod val="115000"/>
                  <a:lumMod val="98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txBody>
          <a:bodyPr lIns="91431" tIns="45715" rIns="91431" bIns="45715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bg-BG" altLang="bg-BG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16" name="Заглавие 2"/>
          <p:cNvSpPr>
            <a:spLocks noGrp="1"/>
          </p:cNvSpPr>
          <p:nvPr>
            <p:ph type="title"/>
          </p:nvPr>
        </p:nvSpPr>
        <p:spPr>
          <a:xfrm>
            <a:off x="493204" y="690859"/>
            <a:ext cx="8229600" cy="577901"/>
          </a:xfrm>
        </p:spPr>
        <p:txBody>
          <a:bodyPr>
            <a:normAutofit fontScale="90000"/>
          </a:bodyPr>
          <a:lstStyle/>
          <a:p>
            <a:r>
              <a:rPr lang="bg-BG" sz="2000" b="1" u="sng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/>
            </a:r>
            <a:br>
              <a:rPr lang="bg-BG" sz="2000" b="1" u="sng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</a:br>
            <a:r>
              <a:rPr lang="bg-BG" sz="2000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Компонент </a:t>
            </a:r>
            <a:r>
              <a:rPr lang="bg-BG" sz="2000" b="1" u="sng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4</a:t>
            </a:r>
            <a:r>
              <a:rPr lang="bg-BG" sz="2000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</a:t>
            </a:r>
            <a:br>
              <a:rPr lang="bg-BG" sz="2000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bg-BG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„</a:t>
            </a:r>
            <a:r>
              <a:rPr lang="bg-BG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Книги на пловдивски автори и важни за града </a:t>
            </a:r>
            <a:r>
              <a:rPr lang="bg-BG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издания</a:t>
            </a:r>
            <a:r>
              <a:rPr lang="bg-BG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“</a:t>
            </a:r>
            <a:r>
              <a:rPr lang="bg-BG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/>
            </a:r>
            <a:br>
              <a:rPr lang="bg-BG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endParaRPr lang="bg-BG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15816" y="161682"/>
            <a:ext cx="3308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НЕОБХОДИМИ ДОКУМЕНТИ</a:t>
            </a:r>
            <a:endParaRPr lang="bg-BG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" y="1340768"/>
            <a:ext cx="9119360" cy="549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60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3"/>
          <p:cNvSpPr>
            <a:spLocks noChangeArrowheads="1"/>
          </p:cNvSpPr>
          <p:nvPr/>
        </p:nvSpPr>
        <p:spPr bwMode="auto">
          <a:xfrm>
            <a:off x="4762" y="0"/>
            <a:ext cx="9144000" cy="69269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41000">
                <a:schemeClr val="accent1">
                  <a:shade val="67500"/>
                  <a:satMod val="115000"/>
                  <a:lumMod val="98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txBody>
          <a:bodyPr lIns="91431" tIns="45715" rIns="91431" bIns="45715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bg-BG" altLang="bg-BG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16" name="Заглавие 2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577901"/>
          </a:xfrm>
        </p:spPr>
        <p:txBody>
          <a:bodyPr>
            <a:normAutofit fontScale="90000"/>
          </a:bodyPr>
          <a:lstStyle/>
          <a:p>
            <a:r>
              <a:rPr lang="bg-BG" sz="2000" b="1" u="sng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/>
            </a:r>
            <a:br>
              <a:rPr lang="bg-BG" sz="2000" b="1" u="sng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</a:br>
            <a:r>
              <a:rPr lang="bg-BG" sz="2000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Компонент </a:t>
            </a:r>
            <a:r>
              <a:rPr lang="bg-BG" sz="2000" b="1" u="sng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4</a:t>
            </a:r>
            <a:r>
              <a:rPr lang="bg-BG" sz="2000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</a:t>
            </a:r>
            <a:br>
              <a:rPr lang="bg-BG" sz="2000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bg-BG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„</a:t>
            </a:r>
            <a:r>
              <a:rPr lang="bg-BG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Книги на пловдивски автори и важни за града </a:t>
            </a:r>
            <a:r>
              <a:rPr lang="bg-BG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издания</a:t>
            </a:r>
            <a:r>
              <a:rPr lang="bg-BG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“</a:t>
            </a:r>
            <a:r>
              <a:rPr lang="bg-BG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/>
            </a:r>
            <a:br>
              <a:rPr lang="bg-BG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endParaRPr lang="bg-BG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" name="Rectangle 33"/>
          <p:cNvSpPr>
            <a:spLocks noChangeArrowheads="1"/>
          </p:cNvSpPr>
          <p:nvPr/>
        </p:nvSpPr>
        <p:spPr bwMode="auto">
          <a:xfrm>
            <a:off x="415" y="6551509"/>
            <a:ext cx="9153524" cy="310344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0"/>
                </a:schemeClr>
              </a:gs>
              <a:gs pos="41000">
                <a:schemeClr val="accent1">
                  <a:shade val="67500"/>
                  <a:satMod val="115000"/>
                  <a:lumMod val="98000"/>
                </a:schemeClr>
              </a:gs>
              <a:gs pos="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txBody>
          <a:bodyPr lIns="91431" tIns="45715" rIns="91431" bIns="45715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bg-BG" altLang="bg-BG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91273" y="161682"/>
            <a:ext cx="3308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НЕОБХОДИМИ ДОКУМЕНТИ</a:t>
            </a:r>
            <a:endParaRPr lang="bg-BG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99592" y="1268760"/>
            <a:ext cx="7488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Попълнени декларации по образец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g-BG" sz="1400" b="1" dirty="0">
                <a:solidFill>
                  <a:srgbClr val="1F497D"/>
                </a:solidFill>
                <a:latin typeface="Century Gothic" pitchFamily="34" charset="0"/>
              </a:rPr>
              <a:t>Приложение № 5</a:t>
            </a: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 и </a:t>
            </a:r>
            <a:r>
              <a:rPr lang="bg-BG" sz="1400" b="1" dirty="0">
                <a:solidFill>
                  <a:srgbClr val="1F497D"/>
                </a:solidFill>
                <a:latin typeface="Century Gothic" pitchFamily="34" charset="0"/>
              </a:rPr>
              <a:t>Приложение № 6</a:t>
            </a: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 – в един екземпляр на хартиен носител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" y="1791980"/>
            <a:ext cx="9144000" cy="506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366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3"/>
          <p:cNvSpPr>
            <a:spLocks noChangeArrowheads="1"/>
          </p:cNvSpPr>
          <p:nvPr/>
        </p:nvSpPr>
        <p:spPr bwMode="auto">
          <a:xfrm>
            <a:off x="4762" y="0"/>
            <a:ext cx="9144000" cy="69269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41000">
                <a:schemeClr val="accent1">
                  <a:shade val="67500"/>
                  <a:satMod val="115000"/>
                  <a:lumMod val="98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txBody>
          <a:bodyPr lIns="91431" tIns="45715" rIns="91431" bIns="45715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bg-BG" altLang="bg-BG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11" name="Заглавие 1"/>
          <p:cNvSpPr txBox="1">
            <a:spLocks/>
          </p:cNvSpPr>
          <p:nvPr/>
        </p:nvSpPr>
        <p:spPr>
          <a:xfrm>
            <a:off x="609600" y="260648"/>
            <a:ext cx="822960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800" b="1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1800" dirty="0" smtClean="0"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endParaRPr lang="bg-BG" sz="1800" b="1" dirty="0"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Заглавие 2"/>
          <p:cNvSpPr txBox="1">
            <a:spLocks/>
          </p:cNvSpPr>
          <p:nvPr/>
        </p:nvSpPr>
        <p:spPr>
          <a:xfrm>
            <a:off x="583571" y="4437112"/>
            <a:ext cx="8229600" cy="5779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bg-BG" sz="1800" b="1" u="sng" dirty="0" smtClean="0"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r>
              <a:rPr lang="bg-BG" sz="1800" b="1" u="sng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/>
            </a:r>
            <a:br>
              <a:rPr lang="bg-BG" sz="1800" b="1" u="sng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endParaRPr lang="bg-BG" sz="1800" u="sng" dirty="0"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15816" y="161682"/>
            <a:ext cx="3308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НЕОБХОДИМИ ДОКУМЕНТИ</a:t>
            </a:r>
            <a:endParaRPr lang="bg-BG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2" name="Заглавие 1"/>
          <p:cNvSpPr txBox="1">
            <a:spLocks/>
          </p:cNvSpPr>
          <p:nvPr/>
        </p:nvSpPr>
        <p:spPr>
          <a:xfrm>
            <a:off x="467544" y="648337"/>
            <a:ext cx="8229600" cy="6924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solidFill>
                  <a:srgbClr val="4F81BD">
                    <a:lumMod val="50000"/>
                  </a:srgbClr>
                </a:solidFill>
              </a:rPr>
              <a:t/>
            </a:r>
            <a:br>
              <a:rPr lang="en-US" sz="1800" b="1" dirty="0" smtClean="0">
                <a:solidFill>
                  <a:srgbClr val="4F81BD">
                    <a:lumMod val="50000"/>
                  </a:srgbClr>
                </a:solidFill>
              </a:rPr>
            </a:br>
            <a:r>
              <a:rPr lang="bg-BG" sz="1800" b="1" u="sng" dirty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Компонент 4  </a:t>
            </a:r>
            <a:br>
              <a:rPr lang="bg-BG" sz="1800" b="1" u="sng" dirty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bg-BG" sz="1800" b="1" dirty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„</a:t>
            </a:r>
            <a:r>
              <a:rPr lang="bg-BG" sz="18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Книги на пловдивски автори и важни за града издания</a:t>
            </a:r>
            <a:r>
              <a:rPr lang="bg-BG" sz="1800" b="1" dirty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“</a:t>
            </a:r>
            <a:r>
              <a:rPr lang="bg-BG" sz="1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/>
            </a:r>
            <a:br>
              <a:rPr lang="bg-BG" sz="1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endParaRPr lang="bg-BG" sz="1800" b="1" dirty="0">
              <a:solidFill>
                <a:srgbClr val="4F81BD">
                  <a:lumMod val="50000"/>
                </a:srgb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5" y="1340768"/>
            <a:ext cx="9144000" cy="551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25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3"/>
          <p:cNvSpPr>
            <a:spLocks noChangeArrowheads="1"/>
          </p:cNvSpPr>
          <p:nvPr/>
        </p:nvSpPr>
        <p:spPr bwMode="auto">
          <a:xfrm>
            <a:off x="4762" y="0"/>
            <a:ext cx="9144000" cy="69269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41000">
                <a:schemeClr val="accent1">
                  <a:shade val="67500"/>
                  <a:satMod val="115000"/>
                  <a:lumMod val="98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txBody>
          <a:bodyPr lIns="91431" tIns="45715" rIns="91431" bIns="45715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bg-BG" altLang="bg-BG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16" name="Заглавие 2"/>
          <p:cNvSpPr>
            <a:spLocks noGrp="1"/>
          </p:cNvSpPr>
          <p:nvPr>
            <p:ph type="title"/>
          </p:nvPr>
        </p:nvSpPr>
        <p:spPr>
          <a:xfrm>
            <a:off x="461962" y="980728"/>
            <a:ext cx="8229600" cy="577901"/>
          </a:xfrm>
        </p:spPr>
        <p:txBody>
          <a:bodyPr>
            <a:normAutofit fontScale="90000"/>
          </a:bodyPr>
          <a:lstStyle/>
          <a:p>
            <a:r>
              <a:rPr lang="bg-BG" sz="2000" b="1" u="sng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/>
            </a:r>
            <a:br>
              <a:rPr lang="bg-BG" sz="2000" b="1" u="sng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</a:br>
            <a:r>
              <a:rPr lang="bg-BG" sz="2000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Компонент </a:t>
            </a:r>
            <a:r>
              <a:rPr lang="bg-BG" sz="2000" b="1" u="sng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4</a:t>
            </a:r>
            <a:r>
              <a:rPr lang="bg-BG" sz="2000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</a:t>
            </a:r>
            <a:br>
              <a:rPr lang="bg-BG" sz="2000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bg-BG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„</a:t>
            </a:r>
            <a:r>
              <a:rPr lang="bg-BG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Книги на пловдивски автори и важни за града </a:t>
            </a:r>
            <a:r>
              <a:rPr lang="bg-BG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издания</a:t>
            </a:r>
            <a:r>
              <a:rPr lang="bg-BG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“</a:t>
            </a:r>
            <a:r>
              <a:rPr lang="bg-BG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/>
            </a:r>
            <a:br>
              <a:rPr lang="bg-BG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endParaRPr lang="bg-BG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2122978"/>
            <a:ext cx="770681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bg-BG" sz="1400" dirty="0">
              <a:solidFill>
                <a:prstClr val="black"/>
              </a:solidFill>
              <a:latin typeface="Century Gothic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Произведение: завършено и подготвено за печат - 30 реда х 60 знака на страница или 1800 знака при 12 пункта  в Times New Roman – на електронен носител, а при невъзможност - в три екземпляра на хартиен носител ;</a:t>
            </a:r>
          </a:p>
          <a:p>
            <a:pPr algn="just"/>
            <a:endParaRPr lang="bg-BG" sz="1400" dirty="0">
              <a:solidFill>
                <a:prstClr val="black"/>
              </a:solidFill>
              <a:latin typeface="Century Gothic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Копие от документ за самоличност на автора на произведението, заверен с подпис и „Вярно с оригинала“;</a:t>
            </a:r>
          </a:p>
          <a:p>
            <a:pPr algn="just"/>
            <a:endParaRPr lang="bg-BG" sz="1400" dirty="0">
              <a:solidFill>
                <a:prstClr val="black"/>
              </a:solidFill>
              <a:latin typeface="Century Gothic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Ако авторът е с постоянен адрес извън Пловдив, се представя удостоверение за настоящ адрес;</a:t>
            </a:r>
          </a:p>
          <a:p>
            <a:pPr algn="just"/>
            <a:endParaRPr lang="bg-BG" sz="1400" dirty="0">
              <a:solidFill>
                <a:prstClr val="black"/>
              </a:solidFill>
              <a:latin typeface="Century Gothic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Писмено съгласие от автора </a:t>
            </a:r>
            <a:r>
              <a:rPr lang="en-US" sz="1400" dirty="0">
                <a:solidFill>
                  <a:prstClr val="black"/>
                </a:solidFill>
                <a:latin typeface="Century Gothic" pitchFamily="34" charset="0"/>
              </a:rPr>
              <a:t>(</a:t>
            </a: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в свободен текст</a:t>
            </a:r>
            <a:r>
              <a:rPr lang="en-US" sz="1400" dirty="0">
                <a:solidFill>
                  <a:prstClr val="black"/>
                </a:solidFill>
                <a:latin typeface="Century Gothic" pitchFamily="34" charset="0"/>
              </a:rPr>
              <a:t>)</a:t>
            </a: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 издателството да участва в конкурсната процедура с неговото произведение или </a:t>
            </a:r>
            <a:r>
              <a:rPr lang="en-US" sz="1400" dirty="0">
                <a:solidFill>
                  <a:prstClr val="black"/>
                </a:solidFill>
                <a:latin typeface="Century Gothic" pitchFamily="34" charset="0"/>
              </a:rPr>
              <a:t>(</a:t>
            </a: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ако е приложимо</a:t>
            </a:r>
            <a:r>
              <a:rPr lang="en-US" sz="1400" dirty="0">
                <a:solidFill>
                  <a:prstClr val="black"/>
                </a:solidFill>
                <a:latin typeface="Century Gothic" pitchFamily="34" charset="0"/>
              </a:rPr>
              <a:t>)</a:t>
            </a: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 – документ за уредени авторски права</a:t>
            </a:r>
            <a:r>
              <a:rPr lang="en-US" sz="1400" dirty="0" smtClean="0">
                <a:solidFill>
                  <a:prstClr val="black"/>
                </a:solidFill>
                <a:latin typeface="Century Gothic" pitchFamily="34" charset="0"/>
              </a:rPr>
              <a:t>;</a:t>
            </a:r>
            <a:endParaRPr lang="bg-BG" sz="1400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endParaRPr lang="bg-BG" sz="1400" dirty="0">
              <a:solidFill>
                <a:prstClr val="black"/>
              </a:solidFill>
              <a:latin typeface="Century Gothic" pitchFamily="34" charset="0"/>
            </a:endParaRPr>
          </a:p>
        </p:txBody>
      </p:sp>
      <p:sp>
        <p:nvSpPr>
          <p:cNvPr id="7" name="Rectangle 33"/>
          <p:cNvSpPr>
            <a:spLocks noChangeArrowheads="1"/>
          </p:cNvSpPr>
          <p:nvPr/>
        </p:nvSpPr>
        <p:spPr bwMode="auto">
          <a:xfrm>
            <a:off x="415" y="6551509"/>
            <a:ext cx="9153524" cy="310344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0"/>
                </a:schemeClr>
              </a:gs>
              <a:gs pos="41000">
                <a:schemeClr val="accent1">
                  <a:shade val="67500"/>
                  <a:satMod val="115000"/>
                  <a:lumMod val="98000"/>
                </a:schemeClr>
              </a:gs>
              <a:gs pos="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txBody>
          <a:bodyPr lIns="91431" tIns="45715" rIns="91431" bIns="45715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bg-BG" altLang="bg-BG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91273" y="161682"/>
            <a:ext cx="3308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НЕОБХОДИМИ ДОКУМЕНТИ</a:t>
            </a:r>
            <a:endParaRPr lang="bg-BG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47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3"/>
          <p:cNvSpPr>
            <a:spLocks noChangeArrowheads="1"/>
          </p:cNvSpPr>
          <p:nvPr/>
        </p:nvSpPr>
        <p:spPr bwMode="auto">
          <a:xfrm>
            <a:off x="4762" y="0"/>
            <a:ext cx="9144000" cy="69269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41000">
                <a:schemeClr val="accent1">
                  <a:shade val="67500"/>
                  <a:satMod val="115000"/>
                  <a:lumMod val="98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txBody>
          <a:bodyPr lIns="91431" tIns="45715" rIns="91431" bIns="45715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bg-BG" altLang="bg-BG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11" name="Заглавие 1"/>
          <p:cNvSpPr txBox="1">
            <a:spLocks/>
          </p:cNvSpPr>
          <p:nvPr/>
        </p:nvSpPr>
        <p:spPr>
          <a:xfrm>
            <a:off x="609600" y="116632"/>
            <a:ext cx="822960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800" b="1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1800" b="1" dirty="0" smtClean="0"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bg-BG" sz="1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НЕОБХОДИМИ ДОКУМЕНТИ</a:t>
            </a:r>
            <a:r>
              <a:rPr lang="bg-BG" sz="1800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/>
            </a:r>
            <a:br>
              <a:rPr lang="bg-BG" sz="1800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endParaRPr lang="en-US" sz="1800" dirty="0" smtClean="0"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endParaRPr lang="bg-BG" sz="1800" b="1" dirty="0"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Заглавие 2"/>
          <p:cNvSpPr>
            <a:spLocks noGrp="1"/>
          </p:cNvSpPr>
          <p:nvPr>
            <p:ph type="title"/>
          </p:nvPr>
        </p:nvSpPr>
        <p:spPr>
          <a:xfrm>
            <a:off x="461962" y="980728"/>
            <a:ext cx="8229600" cy="577901"/>
          </a:xfrm>
        </p:spPr>
        <p:txBody>
          <a:bodyPr>
            <a:normAutofit fontScale="90000"/>
          </a:bodyPr>
          <a:lstStyle/>
          <a:p>
            <a:r>
              <a:rPr lang="bg-BG" sz="2000" b="1" u="sng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/>
            </a:r>
            <a:br>
              <a:rPr lang="bg-BG" sz="2000" b="1" u="sng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</a:br>
            <a:r>
              <a:rPr lang="bg-BG" sz="2000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Компонент </a:t>
            </a:r>
            <a:r>
              <a:rPr lang="bg-BG" sz="2000" b="1" u="sng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4</a:t>
            </a:r>
            <a:r>
              <a:rPr lang="bg-BG" sz="2000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</a:t>
            </a:r>
            <a:br>
              <a:rPr lang="bg-BG" sz="2000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bg-BG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„</a:t>
            </a:r>
            <a:r>
              <a:rPr lang="bg-BG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Книги на пловдивски автори и важни за града </a:t>
            </a:r>
            <a:r>
              <a:rPr lang="bg-BG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издания</a:t>
            </a:r>
            <a:r>
              <a:rPr lang="bg-BG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“</a:t>
            </a:r>
            <a:r>
              <a:rPr lang="bg-BG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/>
            </a:r>
            <a:br>
              <a:rPr lang="bg-BG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endParaRPr lang="bg-BG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2122978"/>
            <a:ext cx="770681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Нотариално заверено пълномощно – в случай, че предложението за участие не се подава от законен представител на кандидата</a:t>
            </a:r>
            <a:r>
              <a:rPr lang="en-US" sz="1400" dirty="0">
                <a:solidFill>
                  <a:prstClr val="black"/>
                </a:solidFill>
                <a:latin typeface="Century Gothic" pitchFamily="34" charset="0"/>
              </a:rPr>
              <a:t>;</a:t>
            </a:r>
            <a:endParaRPr lang="bg-BG" sz="1400" dirty="0">
              <a:solidFill>
                <a:prstClr val="black"/>
              </a:solidFill>
              <a:latin typeface="Century Gothic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endParaRPr lang="bg-BG" sz="1400" dirty="0">
              <a:solidFill>
                <a:prstClr val="black"/>
              </a:solidFill>
              <a:latin typeface="Century Gothic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По преценка на кандидатстващитете - допълнителни материали за дейността на твореца или творческия колектив, отзиви в медиите, рекламни материали, подкрепителни писма и писма за партньорство и други данни, удостоверяващи обстоятелствата по предложението;</a:t>
            </a:r>
          </a:p>
          <a:p>
            <a:pPr algn="just"/>
            <a:endParaRPr lang="bg-BG" sz="1400" dirty="0">
              <a:solidFill>
                <a:prstClr val="black"/>
              </a:solidFill>
              <a:latin typeface="Century Gothic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При подаване на документи по електронен път, всички документи се попълват  в един екземпляр. 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bg-BG" sz="1400" dirty="0">
              <a:solidFill>
                <a:prstClr val="black"/>
              </a:solidFill>
              <a:latin typeface="Century Gothic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Подадените документи не подлежат на връщане</a:t>
            </a:r>
            <a:r>
              <a:rPr lang="en-US" sz="1400" dirty="0">
                <a:solidFill>
                  <a:prstClr val="black"/>
                </a:solidFill>
                <a:latin typeface="Century Gothic" pitchFamily="34" charset="0"/>
              </a:rPr>
              <a:t>.</a:t>
            </a:r>
            <a:endParaRPr lang="bg-BG" sz="1400" dirty="0">
              <a:solidFill>
                <a:prstClr val="black"/>
              </a:solidFill>
              <a:latin typeface="Century Gothic" pitchFamily="34" charset="0"/>
            </a:endParaRPr>
          </a:p>
          <a:p>
            <a:r>
              <a:rPr lang="en-US" sz="1400" dirty="0">
                <a:solidFill>
                  <a:prstClr val="black"/>
                </a:solidFill>
              </a:rPr>
              <a:t> </a:t>
            </a:r>
            <a:endParaRPr lang="bg-BG" sz="1400" dirty="0">
              <a:solidFill>
                <a:prstClr val="black"/>
              </a:solidFill>
            </a:endParaRPr>
          </a:p>
        </p:txBody>
      </p:sp>
      <p:sp>
        <p:nvSpPr>
          <p:cNvPr id="7" name="Rectangle 33"/>
          <p:cNvSpPr>
            <a:spLocks noChangeArrowheads="1"/>
          </p:cNvSpPr>
          <p:nvPr/>
        </p:nvSpPr>
        <p:spPr bwMode="auto">
          <a:xfrm>
            <a:off x="415" y="6551509"/>
            <a:ext cx="9153524" cy="310344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0"/>
                </a:schemeClr>
              </a:gs>
              <a:gs pos="41000">
                <a:schemeClr val="accent1">
                  <a:shade val="67500"/>
                  <a:satMod val="115000"/>
                  <a:lumMod val="98000"/>
                </a:schemeClr>
              </a:gs>
              <a:gs pos="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txBody>
          <a:bodyPr lIns="91431" tIns="45715" rIns="91431" bIns="45715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bg-BG" altLang="bg-BG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5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3"/>
          <p:cNvSpPr>
            <a:spLocks noChangeArrowheads="1"/>
          </p:cNvSpPr>
          <p:nvPr/>
        </p:nvSpPr>
        <p:spPr bwMode="auto">
          <a:xfrm>
            <a:off x="4762" y="0"/>
            <a:ext cx="9144000" cy="69269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41000">
                <a:schemeClr val="accent1">
                  <a:shade val="67500"/>
                  <a:satMod val="115000"/>
                  <a:lumMod val="98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txBody>
          <a:bodyPr lIns="91431" tIns="45715" rIns="91431" bIns="45715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bg-BG" altLang="bg-BG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11" name="Заглавие 1"/>
          <p:cNvSpPr txBox="1">
            <a:spLocks/>
          </p:cNvSpPr>
          <p:nvPr/>
        </p:nvSpPr>
        <p:spPr>
          <a:xfrm>
            <a:off x="609600" y="260648"/>
            <a:ext cx="822960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1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СПЕЦИФИЧНИ </a:t>
            </a:r>
            <a:r>
              <a:rPr lang="bg-BG" sz="1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ИЗИСКВАНИЯ</a:t>
            </a:r>
          </a:p>
          <a:p>
            <a:endParaRPr lang="bg-BG" sz="1800" b="1" dirty="0"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21528" y="838453"/>
            <a:ext cx="7706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b="1" u="sng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Компонент 4</a:t>
            </a:r>
            <a:endParaRPr lang="bg-BG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/>
            <a:r>
              <a:rPr lang="bg-BG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„Книги на пловдивски автори и важни за града издания“</a:t>
            </a:r>
            <a:endParaRPr lang="bg-BG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" name="Rectangle 33"/>
          <p:cNvSpPr>
            <a:spLocks noChangeArrowheads="1"/>
          </p:cNvSpPr>
          <p:nvPr/>
        </p:nvSpPr>
        <p:spPr bwMode="auto">
          <a:xfrm>
            <a:off x="415" y="6551509"/>
            <a:ext cx="9153524" cy="310344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0"/>
                </a:schemeClr>
              </a:gs>
              <a:gs pos="41000">
                <a:schemeClr val="accent1">
                  <a:shade val="67500"/>
                  <a:satMod val="115000"/>
                  <a:lumMod val="98000"/>
                </a:schemeClr>
              </a:gs>
              <a:gs pos="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txBody>
          <a:bodyPr lIns="91431" tIns="45715" rIns="91431" bIns="45715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bg-BG" altLang="bg-BG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21528" y="1692672"/>
            <a:ext cx="781091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Конкурсното предложение да е представено в срок до 31 </a:t>
            </a:r>
            <a:r>
              <a:rPr lang="bg-BG" sz="1400" dirty="0" smtClean="0">
                <a:solidFill>
                  <a:prstClr val="black"/>
                </a:solidFill>
                <a:latin typeface="Century Gothic" pitchFamily="34" charset="0"/>
              </a:rPr>
              <a:t>август;</a:t>
            </a:r>
          </a:p>
          <a:p>
            <a:pPr marL="285750" indent="-285750">
              <a:buFont typeface="Arial" pitchFamily="34" charset="0"/>
              <a:buChar char="•"/>
            </a:pPr>
            <a:endParaRPr lang="bg-BG" sz="1400" dirty="0">
              <a:solidFill>
                <a:prstClr val="black"/>
              </a:solidFill>
              <a:latin typeface="Century Gothic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Да е подаден пълния набор коректно попълнени документи по чл.32</a:t>
            </a:r>
            <a:r>
              <a:rPr lang="bg-BG" sz="1400" dirty="0" smtClean="0">
                <a:solidFill>
                  <a:prstClr val="black"/>
                </a:solidFill>
                <a:latin typeface="Century Gothic" pitchFamily="34" charset="0"/>
              </a:rPr>
              <a:t>;</a:t>
            </a:r>
          </a:p>
          <a:p>
            <a:pPr marL="285750" indent="-285750">
              <a:buFont typeface="Arial" pitchFamily="34" charset="0"/>
              <a:buChar char="•"/>
            </a:pPr>
            <a:endParaRPr lang="bg-BG" sz="1400" dirty="0">
              <a:solidFill>
                <a:prstClr val="black"/>
              </a:solidFill>
              <a:latin typeface="Century Gothic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Авторът на произведението да има постоянен и/или настоящ адрес в Пловдив</a:t>
            </a:r>
            <a:r>
              <a:rPr lang="bg-BG" sz="1400" dirty="0" smtClean="0">
                <a:solidFill>
                  <a:prstClr val="black"/>
                </a:solidFill>
                <a:latin typeface="Century Gothic" pitchFamily="34" charset="0"/>
              </a:rPr>
              <a:t>;</a:t>
            </a:r>
          </a:p>
          <a:p>
            <a:pPr marL="285750" indent="-285750">
              <a:buFont typeface="Arial" pitchFamily="34" charset="0"/>
              <a:buChar char="•"/>
            </a:pPr>
            <a:endParaRPr lang="bg-BG" sz="1400" dirty="0">
              <a:solidFill>
                <a:prstClr val="black"/>
              </a:solidFill>
              <a:latin typeface="Century Gothic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Не се подкрепят творби на автори, чийто постоянен и настоящ адрес е извън територията на Община </a:t>
            </a:r>
            <a:r>
              <a:rPr lang="bg-BG" sz="1400" dirty="0" smtClean="0">
                <a:solidFill>
                  <a:prstClr val="black"/>
                </a:solidFill>
                <a:latin typeface="Century Gothic" pitchFamily="34" charset="0"/>
              </a:rPr>
              <a:t>Пловдив;</a:t>
            </a:r>
          </a:p>
          <a:p>
            <a:pPr marL="285750" indent="-285750">
              <a:buFont typeface="Arial" pitchFamily="34" charset="0"/>
              <a:buChar char="•"/>
            </a:pPr>
            <a:endParaRPr lang="bg-BG" sz="1400" dirty="0">
              <a:solidFill>
                <a:prstClr val="black"/>
              </a:solidFill>
              <a:latin typeface="Century Gothic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Не се подкрепят предложения за финансиране на издания, които са получили финансиране с общински средства по друга линия или от общинска фондация „Пловдив 2019</a:t>
            </a:r>
            <a:r>
              <a:rPr lang="bg-BG" sz="1400" dirty="0" smtClean="0">
                <a:solidFill>
                  <a:prstClr val="black"/>
                </a:solidFill>
                <a:latin typeface="Century Gothic" pitchFamily="34" charset="0"/>
              </a:rPr>
              <a:t>“;</a:t>
            </a:r>
          </a:p>
          <a:p>
            <a:pPr marL="285750" indent="-285750">
              <a:buFont typeface="Arial" pitchFamily="34" charset="0"/>
              <a:buChar char="•"/>
            </a:pPr>
            <a:endParaRPr lang="bg-BG" sz="1400" dirty="0">
              <a:solidFill>
                <a:prstClr val="black"/>
              </a:solidFill>
              <a:latin typeface="Century Gothic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Комисията има право да прави редукция на </a:t>
            </a:r>
            <a:r>
              <a:rPr lang="bg-BG" sz="1400" dirty="0" smtClean="0">
                <a:solidFill>
                  <a:prstClr val="black"/>
                </a:solidFill>
                <a:latin typeface="Century Gothic" pitchFamily="34" charset="0"/>
              </a:rPr>
              <a:t>бюджета;</a:t>
            </a:r>
          </a:p>
          <a:p>
            <a:pPr marL="285750" indent="-285750">
              <a:buFont typeface="Arial" pitchFamily="34" charset="0"/>
              <a:buChar char="•"/>
            </a:pPr>
            <a:endParaRPr lang="bg-BG" sz="1400" dirty="0">
              <a:solidFill>
                <a:prstClr val="black"/>
              </a:solidFill>
              <a:latin typeface="Century Gothic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При редукция на бюджета, кандидатът е длъжен в </a:t>
            </a:r>
            <a:r>
              <a:rPr lang="bg-BG" sz="1400" b="1" dirty="0">
                <a:solidFill>
                  <a:srgbClr val="1F497D"/>
                </a:solidFill>
                <a:latin typeface="Century Gothic" pitchFamily="34" charset="0"/>
              </a:rPr>
              <a:t>двуседмичен срок</a:t>
            </a:r>
            <a:r>
              <a:rPr lang="bg-BG" sz="1400" dirty="0">
                <a:solidFill>
                  <a:srgbClr val="1F497D"/>
                </a:solidFill>
                <a:latin typeface="Century Gothic" pitchFamily="34" charset="0"/>
              </a:rPr>
              <a:t> </a:t>
            </a: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след публичното оповестяване на класирането на сайта на Община Пловдив </a:t>
            </a:r>
            <a:r>
              <a:rPr lang="bg-BG" sz="1400" b="1" dirty="0">
                <a:solidFill>
                  <a:srgbClr val="1F497D"/>
                </a:solidFill>
                <a:latin typeface="Century Gothic" pitchFamily="34" charset="0"/>
              </a:rPr>
              <a:t>писмено </a:t>
            </a: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да потвърди, че ще реализира проекта съобразно новите финансови условия и да представи </a:t>
            </a:r>
            <a:r>
              <a:rPr lang="bg-BG" sz="1400" b="1" dirty="0">
                <a:solidFill>
                  <a:srgbClr val="1F497D"/>
                </a:solidFill>
                <a:latin typeface="Century Gothic" pitchFamily="34" charset="0"/>
              </a:rPr>
              <a:t>актуализиран бюджет</a:t>
            </a:r>
            <a:endParaRPr lang="bg-BG" sz="1400" dirty="0">
              <a:solidFill>
                <a:srgbClr val="1F497D"/>
              </a:solidFill>
              <a:latin typeface="Century Gothic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bg-BG" sz="1400" dirty="0">
              <a:solidFill>
                <a:prstClr val="black"/>
              </a:solidFill>
              <a:latin typeface="Century Gothic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endParaRPr lang="bg-BG" sz="1400" dirty="0">
              <a:solidFill>
                <a:srgbClr val="1F497D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29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3"/>
          <p:cNvSpPr>
            <a:spLocks noChangeArrowheads="1"/>
          </p:cNvSpPr>
          <p:nvPr/>
        </p:nvSpPr>
        <p:spPr bwMode="auto">
          <a:xfrm>
            <a:off x="4762" y="0"/>
            <a:ext cx="9144000" cy="69269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41000">
                <a:schemeClr val="accent1">
                  <a:shade val="67500"/>
                  <a:satMod val="115000"/>
                  <a:lumMod val="98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txBody>
          <a:bodyPr lIns="91431" tIns="45715" rIns="91431" bIns="45715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bg-BG" altLang="bg-BG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14" name="Rectangle 33"/>
          <p:cNvSpPr>
            <a:spLocks noChangeArrowheads="1"/>
          </p:cNvSpPr>
          <p:nvPr/>
        </p:nvSpPr>
        <p:spPr bwMode="auto">
          <a:xfrm>
            <a:off x="4762" y="6547656"/>
            <a:ext cx="9153524" cy="310344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0"/>
                </a:schemeClr>
              </a:gs>
              <a:gs pos="41000">
                <a:schemeClr val="accent1">
                  <a:shade val="67500"/>
                  <a:satMod val="115000"/>
                  <a:lumMod val="98000"/>
                </a:schemeClr>
              </a:gs>
              <a:gs pos="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txBody>
          <a:bodyPr lIns="91431" tIns="45715" rIns="91431" bIns="45715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bg-BG" altLang="bg-BG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9" name="Заглавие 1"/>
          <p:cNvSpPr>
            <a:spLocks noGrp="1"/>
          </p:cNvSpPr>
          <p:nvPr>
            <p:ph type="title"/>
          </p:nvPr>
        </p:nvSpPr>
        <p:spPr>
          <a:xfrm>
            <a:off x="607774" y="692696"/>
            <a:ext cx="8229600" cy="692431"/>
          </a:xfrm>
        </p:spPr>
        <p:txBody>
          <a:bodyPr>
            <a:noAutofit/>
          </a:bodyPr>
          <a:lstStyle/>
          <a:p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1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bg-BG" sz="1800" b="1" u="sng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Компонент 1  </a:t>
            </a:r>
            <a:r>
              <a:rPr lang="bg-BG" sz="1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/>
            </a:r>
            <a:br>
              <a:rPr lang="bg-BG" sz="1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bg-BG" sz="1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„</a:t>
            </a:r>
            <a:r>
              <a:rPr lang="bg-BG" sz="1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Фестивали и значими събития</a:t>
            </a:r>
            <a:r>
              <a:rPr lang="bg-BG" sz="1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“</a:t>
            </a:r>
            <a:r>
              <a:rPr lang="bg-BG" sz="18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bg-BG" sz="1800" dirty="0">
                <a:solidFill>
                  <a:schemeClr val="accent1">
                    <a:lumMod val="50000"/>
                  </a:schemeClr>
                </a:solidFill>
              </a:rPr>
            </a:br>
            <a:endParaRPr lang="bg-BG" sz="1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Заглавие 1"/>
          <p:cNvSpPr txBox="1">
            <a:spLocks/>
          </p:cNvSpPr>
          <p:nvPr/>
        </p:nvSpPr>
        <p:spPr>
          <a:xfrm>
            <a:off x="609600" y="260648"/>
            <a:ext cx="822960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800" b="1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bg-BG" sz="1800" b="1" dirty="0" smtClean="0"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bg-BG" sz="1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СРОКОВЕ </a:t>
            </a:r>
            <a:r>
              <a:rPr lang="bg-BG" sz="1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ЗА КАНДИДАТСТВАНЕ</a:t>
            </a:r>
            <a:endParaRPr lang="bg-BG" sz="1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r>
              <a:rPr lang="bg-BG" sz="1800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/>
            </a:r>
            <a:br>
              <a:rPr lang="bg-BG" sz="1800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endParaRPr lang="en-US" sz="1800" dirty="0" smtClean="0"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endParaRPr lang="bg-BG" sz="1800" b="1" dirty="0"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Заглавие 1"/>
          <p:cNvSpPr txBox="1">
            <a:spLocks/>
          </p:cNvSpPr>
          <p:nvPr/>
        </p:nvSpPr>
        <p:spPr>
          <a:xfrm>
            <a:off x="466724" y="2204864"/>
            <a:ext cx="8229600" cy="6924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solidFill>
                  <a:srgbClr val="4F81BD">
                    <a:lumMod val="50000"/>
                  </a:srgbClr>
                </a:solidFill>
              </a:rPr>
              <a:t/>
            </a:r>
            <a:br>
              <a:rPr lang="en-US" sz="1800" b="1" dirty="0" smtClean="0">
                <a:solidFill>
                  <a:srgbClr val="4F81BD">
                    <a:lumMod val="50000"/>
                  </a:srgbClr>
                </a:solidFill>
              </a:rPr>
            </a:br>
            <a:r>
              <a:rPr lang="bg-BG" sz="1800" b="1" u="sng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Компонент</a:t>
            </a:r>
            <a:r>
              <a:rPr lang="en-US" sz="1800" b="1" u="sng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2</a:t>
            </a:r>
            <a:br>
              <a:rPr lang="en-US" sz="1800" b="1" u="sng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bg-BG" sz="1800" b="1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„Мобилност“</a:t>
            </a:r>
            <a:br>
              <a:rPr lang="bg-BG" sz="1800" b="1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endParaRPr lang="bg-BG" sz="1800" b="1" dirty="0"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6108" y="1340768"/>
            <a:ext cx="78508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bg-BG" sz="1400" b="1" dirty="0">
                <a:solidFill>
                  <a:prstClr val="black"/>
                </a:solidFill>
                <a:latin typeface="Century Gothic" pitchFamily="34" charset="0"/>
              </a:rPr>
              <a:t>От 1 до 30 септември</a:t>
            </a: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 на всяка календарна година, предхождаща  годината, в която ще бъде </a:t>
            </a:r>
            <a:r>
              <a:rPr lang="bg-BG" sz="1400" dirty="0" smtClean="0">
                <a:solidFill>
                  <a:prstClr val="black"/>
                </a:solidFill>
                <a:latin typeface="Century Gothic" pitchFamily="34" charset="0"/>
              </a:rPr>
              <a:t>реализиран проекта.</a:t>
            </a:r>
            <a:endParaRPr lang="bg-BG" sz="1400" dirty="0">
              <a:solidFill>
                <a:prstClr val="black"/>
              </a:solidFill>
              <a:latin typeface="Century Gothic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Резултатите се оповестяват през ноември на сайта на Община Пловдив, а одобрените проекти се включват в Културния </a:t>
            </a:r>
            <a:r>
              <a:rPr lang="bg-BG" sz="1400" dirty="0" smtClean="0">
                <a:solidFill>
                  <a:prstClr val="black"/>
                </a:solidFill>
                <a:latin typeface="Century Gothic" pitchFamily="34" charset="0"/>
              </a:rPr>
              <a:t>календар. </a:t>
            </a:r>
            <a:endParaRPr lang="bg-BG" sz="1400" dirty="0">
              <a:solidFill>
                <a:prstClr val="black"/>
              </a:solidFill>
              <a:latin typeface="Century Gothic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6108" y="2852936"/>
            <a:ext cx="78508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bg-BG" sz="1400" b="1" dirty="0">
                <a:solidFill>
                  <a:prstClr val="black"/>
                </a:solidFill>
                <a:latin typeface="Century Gothic" pitchFamily="34" charset="0"/>
              </a:rPr>
              <a:t>Целогодишно</a:t>
            </a: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, след приемане бюджета на Община Пловдив</a:t>
            </a:r>
          </a:p>
        </p:txBody>
      </p:sp>
      <p:sp>
        <p:nvSpPr>
          <p:cNvPr id="16" name="Заглавие 2"/>
          <p:cNvSpPr txBox="1">
            <a:spLocks/>
          </p:cNvSpPr>
          <p:nvPr/>
        </p:nvSpPr>
        <p:spPr>
          <a:xfrm>
            <a:off x="467544" y="3212976"/>
            <a:ext cx="8229600" cy="5779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2000" b="1" u="sng" dirty="0" smtClean="0">
                <a:solidFill>
                  <a:srgbClr val="4F81BD">
                    <a:lumMod val="50000"/>
                  </a:srgbClr>
                </a:solidFill>
                <a:latin typeface="Century Gothic" pitchFamily="34" charset="0"/>
              </a:rPr>
              <a:t/>
            </a:r>
            <a:br>
              <a:rPr lang="bg-BG" sz="2000" b="1" u="sng" dirty="0" smtClean="0">
                <a:solidFill>
                  <a:srgbClr val="4F81BD">
                    <a:lumMod val="50000"/>
                  </a:srgbClr>
                </a:solidFill>
                <a:latin typeface="Century Gothic" pitchFamily="34" charset="0"/>
              </a:rPr>
            </a:br>
            <a:r>
              <a:rPr lang="bg-BG" sz="7200" b="1" u="sng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Компонент 3  </a:t>
            </a:r>
            <a:br>
              <a:rPr lang="bg-BG" sz="7200" b="1" u="sng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bg-BG" sz="7200" b="1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„Гражданска активност“</a:t>
            </a:r>
            <a:r>
              <a:rPr lang="bg-BG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/>
            </a:r>
            <a:br>
              <a:rPr lang="bg-BG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endParaRPr lang="bg-BG" sz="2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7" name="Заглавие 2"/>
          <p:cNvSpPr txBox="1">
            <a:spLocks/>
          </p:cNvSpPr>
          <p:nvPr/>
        </p:nvSpPr>
        <p:spPr>
          <a:xfrm>
            <a:off x="467544" y="4149080"/>
            <a:ext cx="8229600" cy="5779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bg-BG" sz="1800" b="1" u="sng" dirty="0" smtClean="0"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endParaRPr lang="bg-BG" sz="1800" b="1" u="sng" dirty="0"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r>
              <a:rPr lang="bg-BG" sz="1800" b="1" u="sng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Компонент </a:t>
            </a:r>
            <a:r>
              <a:rPr lang="bg-BG" sz="1800" b="1" u="sng" dirty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4  </a:t>
            </a:r>
          </a:p>
          <a:p>
            <a:r>
              <a:rPr lang="bg-BG" sz="1800" b="1" dirty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„Книги на пловдивски автори и важни за града издания“</a:t>
            </a:r>
          </a:p>
          <a:p>
            <a:r>
              <a:rPr lang="bg-BG" sz="1800" b="1" u="sng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/>
            </a:r>
            <a:br>
              <a:rPr lang="bg-BG" sz="1800" b="1" u="sng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endParaRPr lang="bg-BG" sz="1800" u="sng" dirty="0"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72955" y="3789040"/>
            <a:ext cx="78508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bg-BG" sz="1400" b="1" dirty="0">
                <a:solidFill>
                  <a:prstClr val="black"/>
                </a:solidFill>
                <a:latin typeface="Century Gothic" pitchFamily="34" charset="0"/>
              </a:rPr>
              <a:t>Целогодишно</a:t>
            </a: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, след приемане бюджета на Община Пловдив</a:t>
            </a:r>
          </a:p>
        </p:txBody>
      </p:sp>
      <p:sp>
        <p:nvSpPr>
          <p:cNvPr id="4" name="Rectangle 3"/>
          <p:cNvSpPr/>
          <p:nvPr/>
        </p:nvSpPr>
        <p:spPr>
          <a:xfrm>
            <a:off x="772954" y="4725144"/>
            <a:ext cx="76154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Веднъж годишно </a:t>
            </a:r>
            <a:r>
              <a:rPr lang="bg-BG" sz="1400" b="1" dirty="0">
                <a:solidFill>
                  <a:prstClr val="black"/>
                </a:solidFill>
                <a:latin typeface="Century Gothic" pitchFamily="34" charset="0"/>
              </a:rPr>
              <a:t>до 31 август</a:t>
            </a: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 на всяка календарна година</a:t>
            </a:r>
          </a:p>
        </p:txBody>
      </p:sp>
      <p:sp>
        <p:nvSpPr>
          <p:cNvPr id="5" name="Rectangle 4"/>
          <p:cNvSpPr/>
          <p:nvPr/>
        </p:nvSpPr>
        <p:spPr>
          <a:xfrm>
            <a:off x="467544" y="5106814"/>
            <a:ext cx="8229600" cy="1346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14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По четирите </a:t>
            </a:r>
            <a:r>
              <a:rPr lang="bg-BG" sz="1400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Компонента</a:t>
            </a:r>
            <a:endParaRPr lang="bg-BG" sz="1400" b="1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just"/>
            <a:r>
              <a:rPr lang="bg-BG" sz="1350" dirty="0" smtClean="0">
                <a:solidFill>
                  <a:prstClr val="black"/>
                </a:solidFill>
                <a:latin typeface="Century Gothic" pitchFamily="34" charset="0"/>
              </a:rPr>
              <a:t>Документи </a:t>
            </a:r>
            <a:r>
              <a:rPr lang="bg-BG" sz="1350" dirty="0">
                <a:solidFill>
                  <a:prstClr val="black"/>
                </a:solidFill>
                <a:latin typeface="Century Gothic" pitchFamily="34" charset="0"/>
              </a:rPr>
              <a:t>се подават в Деловодството на Община Пловдив </a:t>
            </a:r>
            <a:r>
              <a:rPr lang="bg-BG" sz="1350" dirty="0" smtClean="0">
                <a:solidFill>
                  <a:prstClr val="black"/>
                </a:solidFill>
                <a:latin typeface="Century Gothic" pitchFamily="34" charset="0"/>
              </a:rPr>
              <a:t>на пл</a:t>
            </a:r>
            <a:r>
              <a:rPr lang="bg-BG" sz="1350" dirty="0">
                <a:solidFill>
                  <a:prstClr val="black"/>
                </a:solidFill>
                <a:latin typeface="Century Gothic" pitchFamily="34" charset="0"/>
              </a:rPr>
              <a:t>. “Ст. Стамболов“ № 1 с кореспондент „Дирекция „Култура и културно наследство“</a:t>
            </a:r>
            <a:r>
              <a:rPr lang="en-US" sz="1350" dirty="0">
                <a:solidFill>
                  <a:prstClr val="black"/>
                </a:solidFill>
                <a:latin typeface="Century Gothic" pitchFamily="34" charset="0"/>
              </a:rPr>
              <a:t>.</a:t>
            </a:r>
            <a:endParaRPr lang="bg-BG" sz="1350" dirty="0">
              <a:solidFill>
                <a:prstClr val="black"/>
              </a:solidFill>
              <a:latin typeface="Century Gothic" pitchFamily="34" charset="0"/>
            </a:endParaRPr>
          </a:p>
          <a:p>
            <a:pPr algn="just"/>
            <a:r>
              <a:rPr lang="bg-BG" sz="1350" dirty="0">
                <a:solidFill>
                  <a:prstClr val="black"/>
                </a:solidFill>
                <a:latin typeface="Century Gothic" pitchFamily="34" charset="0"/>
              </a:rPr>
              <a:t> </a:t>
            </a:r>
          </a:p>
          <a:p>
            <a:pPr algn="just"/>
            <a:r>
              <a:rPr lang="bg-BG" sz="1350" dirty="0">
                <a:solidFill>
                  <a:prstClr val="black"/>
                </a:solidFill>
                <a:latin typeface="Century Gothic" pitchFamily="34" charset="0"/>
              </a:rPr>
              <a:t>Документи могат да се подават и по електронен път, на адрес: </a:t>
            </a:r>
            <a:r>
              <a:rPr lang="en-US" sz="1350" u="sng" dirty="0">
                <a:solidFill>
                  <a:prstClr val="black"/>
                </a:solidFill>
                <a:latin typeface="Century Gothic" pitchFamily="34" charset="0"/>
                <a:hlinkClick r:id="rId3"/>
              </a:rPr>
              <a:t>culture@plovdiv.bg</a:t>
            </a:r>
            <a:r>
              <a:rPr lang="bg-BG" sz="1350" dirty="0">
                <a:solidFill>
                  <a:prstClr val="black"/>
                </a:solidFill>
                <a:latin typeface="Century Gothic" pitchFamily="34" charset="0"/>
              </a:rPr>
              <a:t>, подписани с електронен подпис</a:t>
            </a:r>
            <a:r>
              <a:rPr lang="en-US" sz="1350" dirty="0">
                <a:solidFill>
                  <a:prstClr val="black"/>
                </a:solidFill>
                <a:latin typeface="Century Gothic" pitchFamily="34" charset="0"/>
              </a:rPr>
              <a:t>.</a:t>
            </a:r>
            <a:endParaRPr lang="bg-BG" sz="1350" dirty="0">
              <a:solidFill>
                <a:prstClr val="black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34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3"/>
          <p:cNvSpPr>
            <a:spLocks noChangeArrowheads="1"/>
          </p:cNvSpPr>
          <p:nvPr/>
        </p:nvSpPr>
        <p:spPr bwMode="auto">
          <a:xfrm>
            <a:off x="4762" y="0"/>
            <a:ext cx="9144000" cy="69269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41000">
                <a:schemeClr val="accent1">
                  <a:shade val="67500"/>
                  <a:satMod val="115000"/>
                  <a:lumMod val="98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txBody>
          <a:bodyPr lIns="91431" tIns="45715" rIns="91431" bIns="45715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bg-BG" altLang="bg-BG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11" name="Заглавие 1"/>
          <p:cNvSpPr txBox="1">
            <a:spLocks/>
          </p:cNvSpPr>
          <p:nvPr/>
        </p:nvSpPr>
        <p:spPr>
          <a:xfrm>
            <a:off x="609600" y="260648"/>
            <a:ext cx="822960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1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СПЕЦИФИЧНИ </a:t>
            </a:r>
            <a:r>
              <a:rPr lang="bg-BG" sz="1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ИЗИСКВАНИЯ</a:t>
            </a:r>
          </a:p>
          <a:p>
            <a:endParaRPr lang="bg-BG" sz="1800" b="1" dirty="0"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21528" y="838453"/>
            <a:ext cx="7706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b="1" u="sng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Компонент 4</a:t>
            </a:r>
            <a:endParaRPr lang="bg-BG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/>
            <a:r>
              <a:rPr lang="bg-BG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„Книги на пловдивски автори и важни за града издания“</a:t>
            </a:r>
            <a:endParaRPr lang="bg-BG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" name="Rectangle 33"/>
          <p:cNvSpPr>
            <a:spLocks noChangeArrowheads="1"/>
          </p:cNvSpPr>
          <p:nvPr/>
        </p:nvSpPr>
        <p:spPr bwMode="auto">
          <a:xfrm>
            <a:off x="415" y="6551509"/>
            <a:ext cx="9153524" cy="310344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0"/>
                </a:schemeClr>
              </a:gs>
              <a:gs pos="41000">
                <a:schemeClr val="accent1">
                  <a:shade val="67500"/>
                  <a:satMod val="115000"/>
                  <a:lumMod val="98000"/>
                </a:schemeClr>
              </a:gs>
              <a:gs pos="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txBody>
          <a:bodyPr lIns="91431" tIns="45715" rIns="91431" bIns="45715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bg-BG" altLang="bg-BG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8342142"/>
              </p:ext>
            </p:extLst>
          </p:nvPr>
        </p:nvGraphicFramePr>
        <p:xfrm>
          <a:off x="1112817" y="1916832"/>
          <a:ext cx="6924238" cy="2897668"/>
        </p:xfrm>
        <a:graphic>
          <a:graphicData uri="http://schemas.openxmlformats.org/drawingml/2006/table">
            <a:tbl>
              <a:tblPr firstRow="1" firstCol="1" lastRow="1" lastCol="1" bandRow="1" bandCol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145284"/>
                <a:gridCol w="1778954"/>
              </a:tblGrid>
              <a:tr h="3685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200" dirty="0">
                          <a:solidFill>
                            <a:schemeClr val="tx1"/>
                          </a:solidFill>
                          <a:effectLst/>
                        </a:rPr>
                        <a:t>КРИТЕРИИ ЗА ОЦЕНКА</a:t>
                      </a:r>
                      <a:endParaRPr lang="bg-BG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200">
                          <a:solidFill>
                            <a:schemeClr val="tx1"/>
                          </a:solidFill>
                          <a:effectLst/>
                        </a:rPr>
                        <a:t>Брой точки</a:t>
                      </a:r>
                      <a:endParaRPr lang="bg-BG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003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400" b="0" dirty="0">
                          <a:solidFill>
                            <a:schemeClr val="tx1"/>
                          </a:solidFill>
                          <a:effectLst/>
                        </a:rPr>
                        <a:t>1. Художествено съдържание на произведението</a:t>
                      </a:r>
                      <a:endParaRPr lang="bg-BG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400" b="0">
                          <a:solidFill>
                            <a:schemeClr val="tx1"/>
                          </a:solidFill>
                          <a:effectLst/>
                        </a:rPr>
                        <a:t>от 1 до 20 точки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4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bg-BG" sz="14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1514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400" b="0" dirty="0">
                          <a:solidFill>
                            <a:schemeClr val="tx1"/>
                          </a:solidFill>
                          <a:effectLst/>
                        </a:rPr>
                        <a:t>2. Значение на произведението за развитието на културния живот на града, опазване на културно историческото наследство и запазване на историческата памет</a:t>
                      </a:r>
                      <a:endParaRPr lang="bg-BG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400" b="0" dirty="0">
                          <a:solidFill>
                            <a:schemeClr val="tx1"/>
                          </a:solidFill>
                          <a:effectLst/>
                        </a:rPr>
                        <a:t>от 1 до 10 точки</a:t>
                      </a:r>
                      <a:endParaRPr lang="bg-BG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7599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400" b="0" dirty="0">
                          <a:solidFill>
                            <a:schemeClr val="tx1"/>
                          </a:solidFill>
                          <a:effectLst/>
                        </a:rPr>
                        <a:t>3. План за представяне пред публика на отпечатаното издание</a:t>
                      </a:r>
                      <a:endParaRPr lang="bg-BG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400" b="0" dirty="0">
                          <a:solidFill>
                            <a:schemeClr val="tx1"/>
                          </a:solidFill>
                          <a:effectLst/>
                        </a:rPr>
                        <a:t>от 1 до 5 точки</a:t>
                      </a:r>
                      <a:endParaRPr lang="bg-BG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115616" y="5056787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bg-BG" sz="1400" dirty="0" smtClean="0">
                <a:solidFill>
                  <a:prstClr val="black"/>
                </a:solidFill>
                <a:latin typeface="Century Gothic" pitchFamily="34" charset="0"/>
              </a:rPr>
              <a:t>Максималният </a:t>
            </a: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брой точки - 35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Минималният брой точки </a:t>
            </a:r>
            <a:r>
              <a:rPr lang="bg-BG" sz="1400" dirty="0" smtClean="0">
                <a:solidFill>
                  <a:prstClr val="black"/>
                </a:solidFill>
                <a:latin typeface="Century Gothic" pitchFamily="34" charset="0"/>
              </a:rPr>
              <a:t>- 20</a:t>
            </a:r>
            <a:endParaRPr lang="bg-BG" sz="1400" dirty="0">
              <a:solidFill>
                <a:prstClr val="black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94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3"/>
          <p:cNvSpPr>
            <a:spLocks noChangeArrowheads="1"/>
          </p:cNvSpPr>
          <p:nvPr/>
        </p:nvSpPr>
        <p:spPr bwMode="auto">
          <a:xfrm>
            <a:off x="4762" y="0"/>
            <a:ext cx="9144000" cy="69269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41000">
                <a:schemeClr val="accent1">
                  <a:shade val="67500"/>
                  <a:satMod val="115000"/>
                  <a:lumMod val="98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txBody>
          <a:bodyPr lIns="91431" tIns="45715" rIns="91431" bIns="45715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bg-BG" altLang="bg-BG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11" name="Заглавие 1"/>
          <p:cNvSpPr txBox="1">
            <a:spLocks/>
          </p:cNvSpPr>
          <p:nvPr/>
        </p:nvSpPr>
        <p:spPr>
          <a:xfrm>
            <a:off x="609600" y="260648"/>
            <a:ext cx="822960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1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СПЕЦИФИЧНИ </a:t>
            </a:r>
            <a:r>
              <a:rPr lang="bg-BG" sz="1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ИЗИСКВАНИЯ</a:t>
            </a:r>
          </a:p>
          <a:p>
            <a:endParaRPr lang="bg-BG" sz="1800" b="1" dirty="0"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21528" y="838453"/>
            <a:ext cx="7706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b="1" u="sng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Компонент 4</a:t>
            </a:r>
            <a:endParaRPr lang="bg-BG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/>
            <a:r>
              <a:rPr lang="bg-BG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„Книги на пловдивски автори и важни за града издания“</a:t>
            </a:r>
            <a:endParaRPr lang="bg-BG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" name="Rectangle 33"/>
          <p:cNvSpPr>
            <a:spLocks noChangeArrowheads="1"/>
          </p:cNvSpPr>
          <p:nvPr/>
        </p:nvSpPr>
        <p:spPr bwMode="auto">
          <a:xfrm>
            <a:off x="415" y="6551509"/>
            <a:ext cx="9153524" cy="310344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0"/>
                </a:schemeClr>
              </a:gs>
              <a:gs pos="41000">
                <a:schemeClr val="accent1">
                  <a:shade val="67500"/>
                  <a:satMod val="115000"/>
                  <a:lumMod val="98000"/>
                </a:schemeClr>
              </a:gs>
              <a:gs pos="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txBody>
          <a:bodyPr lIns="91431" tIns="45715" rIns="91431" bIns="45715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bg-BG" altLang="bg-BG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15737" y="1692671"/>
            <a:ext cx="75228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g-BG" sz="1400" b="1" dirty="0">
                <a:solidFill>
                  <a:srgbClr val="1F497D"/>
                </a:solidFill>
                <a:latin typeface="Century Gothic" pitchFamily="34" charset="0"/>
              </a:rPr>
              <a:t>Изисквания при изготвяне на бюджета, допустимост на </a:t>
            </a:r>
            <a:r>
              <a:rPr lang="bg-BG" sz="1400" b="1" dirty="0" smtClean="0">
                <a:solidFill>
                  <a:srgbClr val="1F497D"/>
                </a:solidFill>
                <a:latin typeface="Century Gothic" pitchFamily="34" charset="0"/>
              </a:rPr>
              <a:t>разходите: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bg-BG" sz="1400" dirty="0">
              <a:solidFill>
                <a:prstClr val="black"/>
              </a:solidFill>
              <a:latin typeface="Century Gothic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bg-BG" sz="1400" dirty="0" smtClean="0">
                <a:solidFill>
                  <a:prstClr val="black"/>
                </a:solidFill>
                <a:latin typeface="Century Gothic" pitchFamily="34" charset="0"/>
              </a:rPr>
              <a:t>При </a:t>
            </a: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изготвяне на бюджета по Компонент 4  се предвиждат  преки разходи  за печат, предпечатна подготовка, дизайн</a:t>
            </a:r>
            <a:r>
              <a:rPr lang="bg-BG" sz="1400" dirty="0" smtClean="0">
                <a:solidFill>
                  <a:prstClr val="black"/>
                </a:solidFill>
                <a:latin typeface="Century Gothic" pitchFamily="34" charset="0"/>
              </a:rPr>
              <a:t>, редакторски </a:t>
            </a: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и коректорски дейности, авторски </a:t>
            </a:r>
            <a:r>
              <a:rPr lang="bg-BG" sz="1400" dirty="0" smtClean="0">
                <a:solidFill>
                  <a:prstClr val="black"/>
                </a:solidFill>
                <a:latin typeface="Century Gothic" pitchFamily="34" charset="0"/>
              </a:rPr>
              <a:t>хонорари.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bg-BG" sz="1400" dirty="0" smtClean="0">
                <a:solidFill>
                  <a:prstClr val="black"/>
                </a:solidFill>
                <a:latin typeface="Century Gothic" pitchFamily="34" charset="0"/>
              </a:rPr>
              <a:t>Залагането </a:t>
            </a: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на прогнозните суми за изпълнението на проекта да бъде  подробно описана(включително  с количества и единична стойност)  и да предвижда всички съпътстващи </a:t>
            </a:r>
            <a:r>
              <a:rPr lang="bg-BG" sz="1400" dirty="0" smtClean="0">
                <a:solidFill>
                  <a:prstClr val="black"/>
                </a:solidFill>
                <a:latin typeface="Century Gothic" pitchFamily="34" charset="0"/>
              </a:rPr>
              <a:t>разходи.</a:t>
            </a:r>
            <a:endParaRPr lang="bg-BG" sz="1400" dirty="0" smtClean="0">
              <a:solidFill>
                <a:prstClr val="black"/>
              </a:solidFill>
              <a:latin typeface="Century Gothic" pitchFamily="34" charset="0"/>
              <a:sym typeface="Symbol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bg-BG" sz="1400" dirty="0" smtClean="0">
                <a:solidFill>
                  <a:prstClr val="black"/>
                </a:solidFill>
                <a:latin typeface="Century Gothic" pitchFamily="34" charset="0"/>
              </a:rPr>
              <a:t>Извършени </a:t>
            </a: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разходи извън предварително описаните в предложението не се признават. </a:t>
            </a:r>
            <a:r>
              <a:rPr lang="bg-BG" sz="1400" b="1" dirty="0">
                <a:solidFill>
                  <a:prstClr val="black"/>
                </a:solidFill>
                <a:latin typeface="Century Gothic" pitchFamily="34" charset="0"/>
              </a:rPr>
              <a:t> </a:t>
            </a:r>
            <a:endParaRPr lang="bg-BG" sz="1400" b="1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algn="just"/>
            <a:endParaRPr lang="bg-BG" sz="1400" dirty="0">
              <a:solidFill>
                <a:prstClr val="black"/>
              </a:solidFill>
              <a:latin typeface="Century Gothic" pitchFamily="34" charset="0"/>
            </a:endParaRPr>
          </a:p>
          <a:p>
            <a:pPr algn="just"/>
            <a:r>
              <a:rPr lang="bg-BG" sz="1400" b="1" dirty="0">
                <a:solidFill>
                  <a:srgbClr val="1F497D"/>
                </a:solidFill>
                <a:latin typeface="Century Gothic" pitchFamily="34" charset="0"/>
              </a:rPr>
              <a:t>Бюжета съдържа описание на всички преки разходи за реализиране на проекта:</a:t>
            </a:r>
            <a:endParaRPr lang="bg-BG" sz="1400" dirty="0">
              <a:solidFill>
                <a:srgbClr val="1F497D"/>
              </a:solidFill>
              <a:latin typeface="Century Gothic" pitchFamily="34" charset="0"/>
            </a:endParaRPr>
          </a:p>
          <a:p>
            <a:pPr algn="just"/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 </a:t>
            </a:r>
          </a:p>
          <a:p>
            <a:pPr algn="just"/>
            <a:r>
              <a:rPr lang="bg-BG" sz="1400" dirty="0" smtClean="0">
                <a:solidFill>
                  <a:prstClr val="black"/>
                </a:solidFill>
                <a:latin typeface="Century Gothic" pitchFamily="34" charset="0"/>
              </a:rPr>
              <a:t>-  Разходи </a:t>
            </a: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за възнаграждения на лица наети за изпълнение на дейностите по проекта;</a:t>
            </a:r>
          </a:p>
          <a:p>
            <a:pPr algn="just"/>
            <a:r>
              <a:rPr lang="bg-BG" sz="1400" dirty="0" smtClean="0">
                <a:solidFill>
                  <a:prstClr val="black"/>
                </a:solidFill>
                <a:latin typeface="Century Gothic" pitchFamily="34" charset="0"/>
              </a:rPr>
              <a:t>-   Разходи </a:t>
            </a: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за закупуване на материали</a:t>
            </a:r>
            <a:r>
              <a:rPr lang="en-US" sz="1400" dirty="0">
                <a:solidFill>
                  <a:prstClr val="black"/>
                </a:solidFill>
                <a:latin typeface="Century Gothic" pitchFamily="34" charset="0"/>
              </a:rPr>
              <a:t> и </a:t>
            </a:r>
            <a:r>
              <a:rPr lang="bg-BG" sz="1400" dirty="0" smtClean="0">
                <a:solidFill>
                  <a:prstClr val="black"/>
                </a:solidFill>
                <a:latin typeface="Century Gothic" pitchFamily="34" charset="0"/>
              </a:rPr>
              <a:t>консумативи за </a:t>
            </a: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нуждите на проекта;</a:t>
            </a:r>
          </a:p>
          <a:p>
            <a:pPr algn="just"/>
            <a:r>
              <a:rPr lang="bg-BG" sz="1400" dirty="0" smtClean="0">
                <a:solidFill>
                  <a:prstClr val="black"/>
                </a:solidFill>
                <a:latin typeface="Century Gothic" pitchFamily="34" charset="0"/>
              </a:rPr>
              <a:t>- Разходи </a:t>
            </a: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за външни услуги аргументирани и описани в апликационната форма</a:t>
            </a:r>
            <a:r>
              <a:rPr lang="bg-BG" sz="1400" dirty="0" smtClean="0">
                <a:solidFill>
                  <a:prstClr val="black"/>
                </a:solidFill>
                <a:latin typeface="Century Gothic" pitchFamily="34" charset="0"/>
              </a:rPr>
              <a:t>;</a:t>
            </a:r>
            <a:endParaRPr lang="bg-BG" sz="1400" dirty="0">
              <a:solidFill>
                <a:prstClr val="black"/>
              </a:solidFill>
              <a:latin typeface="Century Gothic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endParaRPr lang="bg-BG" sz="1400" dirty="0">
              <a:solidFill>
                <a:srgbClr val="1F497D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27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3"/>
          <p:cNvSpPr>
            <a:spLocks noChangeArrowheads="1"/>
          </p:cNvSpPr>
          <p:nvPr/>
        </p:nvSpPr>
        <p:spPr bwMode="auto">
          <a:xfrm>
            <a:off x="4762" y="0"/>
            <a:ext cx="9144000" cy="69269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41000">
                <a:schemeClr val="accent1">
                  <a:shade val="67500"/>
                  <a:satMod val="115000"/>
                  <a:lumMod val="98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txBody>
          <a:bodyPr lIns="91431" tIns="45715" rIns="91431" bIns="45715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bg-BG" altLang="bg-BG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11" name="Заглавие 1"/>
          <p:cNvSpPr txBox="1">
            <a:spLocks/>
          </p:cNvSpPr>
          <p:nvPr/>
        </p:nvSpPr>
        <p:spPr>
          <a:xfrm>
            <a:off x="609600" y="260648"/>
            <a:ext cx="822960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1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СПЕЦИФИЧНИ </a:t>
            </a:r>
            <a:r>
              <a:rPr lang="bg-BG" sz="1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ИЗИСКВАНИЯ</a:t>
            </a:r>
          </a:p>
          <a:p>
            <a:endParaRPr lang="bg-BG" sz="1800" b="1" dirty="0"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21528" y="838453"/>
            <a:ext cx="7706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b="1" u="sng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Компонент 4</a:t>
            </a:r>
            <a:endParaRPr lang="bg-BG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/>
            <a:r>
              <a:rPr lang="bg-BG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„Книги на пловдивски автори и важни за града издания“</a:t>
            </a:r>
            <a:endParaRPr lang="bg-BG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" name="Rectangle 33"/>
          <p:cNvSpPr>
            <a:spLocks noChangeArrowheads="1"/>
          </p:cNvSpPr>
          <p:nvPr/>
        </p:nvSpPr>
        <p:spPr bwMode="auto">
          <a:xfrm>
            <a:off x="415" y="6551509"/>
            <a:ext cx="9153524" cy="310344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0"/>
                </a:schemeClr>
              </a:gs>
              <a:gs pos="41000">
                <a:schemeClr val="accent1">
                  <a:shade val="67500"/>
                  <a:satMod val="115000"/>
                  <a:lumMod val="98000"/>
                </a:schemeClr>
              </a:gs>
              <a:gs pos="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txBody>
          <a:bodyPr lIns="91431" tIns="45715" rIns="91431" bIns="45715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bg-BG" altLang="bg-BG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15737" y="1692671"/>
            <a:ext cx="75228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g-BG" sz="1400" b="1" dirty="0">
                <a:solidFill>
                  <a:srgbClr val="1F497D"/>
                </a:solidFill>
                <a:latin typeface="Century Gothic" pitchFamily="34" charset="0"/>
              </a:rPr>
              <a:t>Допустими разходи:</a:t>
            </a:r>
            <a:endParaRPr lang="bg-BG" sz="1400" b="1" i="1" dirty="0">
              <a:solidFill>
                <a:srgbClr val="1F497D"/>
              </a:solidFill>
              <a:latin typeface="Century Gothic" pitchFamily="34" charset="0"/>
            </a:endParaRPr>
          </a:p>
          <a:p>
            <a:pPr algn="just"/>
            <a:r>
              <a:rPr lang="bg-BG" sz="1400" dirty="0" smtClean="0">
                <a:solidFill>
                  <a:prstClr val="black"/>
                </a:solidFill>
                <a:latin typeface="Century Gothic" pitchFamily="34" charset="0"/>
              </a:rPr>
              <a:t>Разходите </a:t>
            </a: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се считат за допустими, когато отговарят едновременно на следните условия: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bg-BG" sz="1400" dirty="0" smtClean="0">
                <a:solidFill>
                  <a:prstClr val="black"/>
                </a:solidFill>
                <a:latin typeface="Century Gothic" pitchFamily="34" charset="0"/>
              </a:rPr>
              <a:t>да </a:t>
            </a: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са законосъобразни;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bg-BG" sz="1400" dirty="0" smtClean="0">
                <a:solidFill>
                  <a:prstClr val="black"/>
                </a:solidFill>
                <a:latin typeface="Century Gothic" pitchFamily="34" charset="0"/>
              </a:rPr>
              <a:t>да </a:t>
            </a: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са извършени за дейности,  по одобрения проект;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да са извършени срещу необходимите разходооправдателни документи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да са извършени въз основа на Договор/и;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да са действително извършени и платени през периода за допустимост на разходите съгласно клаузите в Договора;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да са извършени в съответствие с принципите за добро финансово управление и при търсене на икономически най-изгоден вариант; </a:t>
            </a:r>
          </a:p>
          <a:p>
            <a:pPr algn="just"/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 </a:t>
            </a:r>
            <a:endParaRPr lang="bg-BG" sz="1400" dirty="0">
              <a:solidFill>
                <a:srgbClr val="1F497D"/>
              </a:solidFill>
              <a:latin typeface="Century Gothic" pitchFamily="34" charset="0"/>
            </a:endParaRPr>
          </a:p>
          <a:p>
            <a:pPr algn="just"/>
            <a:r>
              <a:rPr lang="bg-BG" sz="1400" b="1" dirty="0">
                <a:solidFill>
                  <a:srgbClr val="1F497D"/>
                </a:solidFill>
                <a:latin typeface="Century Gothic" pitchFamily="34" charset="0"/>
              </a:rPr>
              <a:t>Отчитане на разходи</a:t>
            </a:r>
            <a:endParaRPr lang="bg-BG" sz="1400" dirty="0">
              <a:solidFill>
                <a:srgbClr val="1F497D"/>
              </a:solidFill>
              <a:latin typeface="Century Gothic" pitchFamily="34" charset="0"/>
            </a:endParaRPr>
          </a:p>
          <a:p>
            <a:pPr algn="just"/>
            <a:r>
              <a:rPr lang="bg-BG" sz="1400" dirty="0" smtClean="0">
                <a:solidFill>
                  <a:prstClr val="black"/>
                </a:solidFill>
                <a:latin typeface="Century Gothic" pitchFamily="34" charset="0"/>
              </a:rPr>
              <a:t>Отчитането на  разходите по изпълнение на проекта се осъществява, чрез представяне на   окончателен финансов отчет;</a:t>
            </a:r>
          </a:p>
          <a:p>
            <a:pPr algn="just"/>
            <a:endParaRPr lang="bg-BG" sz="1400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bg-BG" sz="1400" dirty="0" smtClean="0">
                <a:solidFill>
                  <a:prstClr val="black"/>
                </a:solidFill>
                <a:latin typeface="Century Gothic" pitchFamily="34" charset="0"/>
              </a:rPr>
              <a:t>Авансово </a:t>
            </a: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предоставените средства се отчитат на базата на действително извършените разходи и след представяне на първични разходооправдателни документи, като заверени копия на оригиналните документи, описани  в отчет, следвайки формата и структурата на бюджета.</a:t>
            </a:r>
            <a:endParaRPr lang="bg-BG" sz="1400" dirty="0">
              <a:solidFill>
                <a:srgbClr val="1F497D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524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3"/>
          <p:cNvSpPr>
            <a:spLocks noChangeArrowheads="1"/>
          </p:cNvSpPr>
          <p:nvPr/>
        </p:nvSpPr>
        <p:spPr bwMode="auto">
          <a:xfrm>
            <a:off x="4762" y="0"/>
            <a:ext cx="9144000" cy="69269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41000">
                <a:schemeClr val="accent1">
                  <a:shade val="67500"/>
                  <a:satMod val="115000"/>
                  <a:lumMod val="98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txBody>
          <a:bodyPr lIns="91431" tIns="45715" rIns="91431" bIns="45715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bg-BG" altLang="bg-BG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11" name="Заглавие 1"/>
          <p:cNvSpPr txBox="1">
            <a:spLocks/>
          </p:cNvSpPr>
          <p:nvPr/>
        </p:nvSpPr>
        <p:spPr>
          <a:xfrm>
            <a:off x="609600" y="260648"/>
            <a:ext cx="822960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1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СПЕЦИФИЧНИ </a:t>
            </a:r>
            <a:r>
              <a:rPr lang="bg-BG" sz="1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ИЗИСКВАНИЯ</a:t>
            </a:r>
          </a:p>
          <a:p>
            <a:endParaRPr lang="bg-BG" sz="1800" b="1" dirty="0"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21528" y="838453"/>
            <a:ext cx="7706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b="1" u="sng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Компонент 4</a:t>
            </a:r>
            <a:endParaRPr lang="bg-BG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/>
            <a:r>
              <a:rPr lang="bg-BG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„Книги на пловдивски автори и важни за града издания“</a:t>
            </a:r>
            <a:endParaRPr lang="bg-BG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" name="Rectangle 33"/>
          <p:cNvSpPr>
            <a:spLocks noChangeArrowheads="1"/>
          </p:cNvSpPr>
          <p:nvPr/>
        </p:nvSpPr>
        <p:spPr bwMode="auto">
          <a:xfrm>
            <a:off x="415" y="6551509"/>
            <a:ext cx="9153524" cy="310344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0"/>
                </a:schemeClr>
              </a:gs>
              <a:gs pos="41000">
                <a:schemeClr val="accent1">
                  <a:shade val="67500"/>
                  <a:satMod val="115000"/>
                  <a:lumMod val="98000"/>
                </a:schemeClr>
              </a:gs>
              <a:gs pos="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txBody>
          <a:bodyPr lIns="91431" tIns="45715" rIns="91431" bIns="45715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bg-BG" altLang="bg-BG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15737" y="1692671"/>
            <a:ext cx="75228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g-BG" sz="1400" b="1" dirty="0">
                <a:solidFill>
                  <a:srgbClr val="1F497D"/>
                </a:solidFill>
                <a:latin typeface="Century Gothic" pitchFamily="34" charset="0"/>
              </a:rPr>
              <a:t>Основни видове документи, които се прилагат към финансовите отчети  за видовете разходи:</a:t>
            </a:r>
            <a:r>
              <a:rPr lang="bg-BG" sz="1400" dirty="0">
                <a:solidFill>
                  <a:srgbClr val="1F497D"/>
                </a:solidFill>
                <a:latin typeface="Century Gothic" pitchFamily="34" charset="0"/>
              </a:rPr>
              <a:t> </a:t>
            </a:r>
            <a:r>
              <a:rPr lang="bg-BG" sz="1400" b="1" dirty="0">
                <a:solidFill>
                  <a:srgbClr val="1F497D"/>
                </a:solidFill>
                <a:latin typeface="Century Gothic" pitchFamily="34" charset="0"/>
              </a:rPr>
              <a:t> </a:t>
            </a:r>
            <a:endParaRPr lang="bg-BG" sz="1400" b="1" dirty="0" smtClean="0">
              <a:solidFill>
                <a:srgbClr val="1F497D"/>
              </a:solidFill>
              <a:latin typeface="Century Gothic" pitchFamily="34" charset="0"/>
            </a:endParaRPr>
          </a:p>
          <a:p>
            <a:pPr algn="just"/>
            <a:endParaRPr lang="bg-BG" sz="1400" b="1" u="sng" dirty="0">
              <a:solidFill>
                <a:srgbClr val="1F497D"/>
              </a:solidFill>
              <a:latin typeface="Century Gothic" pitchFamily="34" charset="0"/>
            </a:endParaRPr>
          </a:p>
          <a:p>
            <a:pPr algn="just"/>
            <a:r>
              <a:rPr lang="bg-BG" sz="1400" b="1" u="sng" dirty="0" smtClean="0">
                <a:solidFill>
                  <a:srgbClr val="1F497D"/>
                </a:solidFill>
                <a:latin typeface="Century Gothic" pitchFamily="34" charset="0"/>
              </a:rPr>
              <a:t>Р</a:t>
            </a:r>
            <a:r>
              <a:rPr lang="en-US" sz="1400" b="1" u="sng" dirty="0" err="1">
                <a:solidFill>
                  <a:srgbClr val="1F497D"/>
                </a:solidFill>
                <a:latin typeface="Century Gothic" pitchFamily="34" charset="0"/>
              </a:rPr>
              <a:t>азходи</a:t>
            </a:r>
            <a:r>
              <a:rPr lang="en-US" sz="1400" b="1" u="sng" dirty="0">
                <a:solidFill>
                  <a:srgbClr val="1F497D"/>
                </a:solidFill>
                <a:latin typeface="Century Gothic" pitchFamily="34" charset="0"/>
              </a:rPr>
              <a:t> </a:t>
            </a:r>
            <a:r>
              <a:rPr lang="bg-BG" sz="1400" b="1" u="sng" dirty="0">
                <a:solidFill>
                  <a:srgbClr val="1F497D"/>
                </a:solidFill>
                <a:latin typeface="Century Gothic" pitchFamily="34" charset="0"/>
              </a:rPr>
              <a:t>за възнаграждения</a:t>
            </a:r>
            <a:r>
              <a:rPr lang="bg-BG" sz="1400" dirty="0">
                <a:solidFill>
                  <a:srgbClr val="1F497D"/>
                </a:solidFill>
                <a:latin typeface="Century Gothic" pitchFamily="34" charset="0"/>
              </a:rPr>
              <a:t> </a:t>
            </a: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на лица, пряко ангажирани с изпълнението на финансираните </a:t>
            </a:r>
            <a:r>
              <a:rPr lang="bg-BG" sz="1400" dirty="0" smtClean="0">
                <a:solidFill>
                  <a:prstClr val="black"/>
                </a:solidFill>
                <a:latin typeface="Century Gothic" pitchFamily="34" charset="0"/>
              </a:rPr>
              <a:t>дейности: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bg-BG" sz="1400" dirty="0" smtClean="0">
                <a:solidFill>
                  <a:prstClr val="black"/>
                </a:solidFill>
                <a:latin typeface="Century Gothic" pitchFamily="34" charset="0"/>
              </a:rPr>
              <a:t>Сключен </a:t>
            </a: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договор по реда на ЗЗД/ Трудов договор</a:t>
            </a:r>
            <a:r>
              <a:rPr lang="bg-BG" sz="1400" dirty="0" smtClean="0">
                <a:solidFill>
                  <a:prstClr val="black"/>
                </a:solidFill>
                <a:latin typeface="Century Gothic" pitchFamily="34" charset="0"/>
              </a:rPr>
              <a:t>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bg-BG" sz="1400" dirty="0" smtClean="0">
                <a:solidFill>
                  <a:prstClr val="black"/>
                </a:solidFill>
                <a:latin typeface="Century Gothic" pitchFamily="34" charset="0"/>
              </a:rPr>
              <a:t>Сметка </a:t>
            </a: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за изплатени суми;/ фиш на </a:t>
            </a:r>
            <a:r>
              <a:rPr lang="bg-BG" sz="1400" dirty="0" smtClean="0">
                <a:solidFill>
                  <a:prstClr val="black"/>
                </a:solidFill>
                <a:latin typeface="Century Gothic" pitchFamily="34" charset="0"/>
              </a:rPr>
              <a:t>ФРЗ;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bg-BG" sz="1400" dirty="0" smtClean="0">
                <a:solidFill>
                  <a:prstClr val="black"/>
                </a:solidFill>
                <a:latin typeface="Century Gothic" pitchFamily="34" charset="0"/>
              </a:rPr>
              <a:t>Платежни </a:t>
            </a: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нареждания/РКО/Ведомост</a:t>
            </a:r>
            <a:r>
              <a:rPr lang="bg-BG" sz="1400" dirty="0" smtClean="0">
                <a:solidFill>
                  <a:prstClr val="black"/>
                </a:solidFill>
                <a:latin typeface="Century Gothic" pitchFamily="34" charset="0"/>
              </a:rPr>
              <a:t>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bg-BG" sz="1400" dirty="0" smtClean="0">
                <a:solidFill>
                  <a:prstClr val="black"/>
                </a:solidFill>
                <a:latin typeface="Century Gothic" pitchFamily="34" charset="0"/>
              </a:rPr>
              <a:t>Банкови </a:t>
            </a: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извлечения за преведени осигуровки и ДОД; </a:t>
            </a:r>
            <a:endParaRPr lang="bg-BG" sz="1400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algn="just"/>
            <a:endParaRPr lang="bg-BG" sz="1400" b="1" dirty="0">
              <a:solidFill>
                <a:prstClr val="black"/>
              </a:solidFill>
              <a:latin typeface="Century Gothic" pitchFamily="34" charset="0"/>
            </a:endParaRPr>
          </a:p>
          <a:p>
            <a:pPr algn="just"/>
            <a:r>
              <a:rPr lang="bg-BG" sz="1400" b="1" dirty="0" smtClean="0">
                <a:solidFill>
                  <a:srgbClr val="1F497D"/>
                </a:solidFill>
                <a:latin typeface="Century Gothic" pitchFamily="34" charset="0"/>
              </a:rPr>
              <a:t>Указания </a:t>
            </a:r>
            <a:r>
              <a:rPr lang="bg-BG" sz="1400" b="1" dirty="0">
                <a:solidFill>
                  <a:srgbClr val="1F497D"/>
                </a:solidFill>
                <a:latin typeface="Century Gothic" pitchFamily="34" charset="0"/>
              </a:rPr>
              <a:t>за изплащане на възнаграждения на самоосигуряващо се лице: </a:t>
            </a:r>
            <a:r>
              <a:rPr lang="bg-BG" sz="1400" dirty="0">
                <a:solidFill>
                  <a:srgbClr val="1F497D"/>
                </a:solidFill>
                <a:latin typeface="Century Gothic" pitchFamily="34" charset="0"/>
              </a:rPr>
              <a:t>       </a:t>
            </a:r>
            <a:endParaRPr lang="bg-BG" sz="1400" dirty="0" smtClean="0">
              <a:solidFill>
                <a:srgbClr val="1F497D"/>
              </a:solidFill>
              <a:latin typeface="Century Gothic" pitchFamily="34" charset="0"/>
            </a:endParaRPr>
          </a:p>
          <a:p>
            <a:pPr algn="just"/>
            <a:r>
              <a:rPr lang="bg-BG" sz="1400" dirty="0" smtClean="0">
                <a:solidFill>
                  <a:prstClr val="black"/>
                </a:solidFill>
                <a:latin typeface="Century Gothic" pitchFamily="34" charset="0"/>
              </a:rPr>
              <a:t>При </a:t>
            </a: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плащане на доходи на самоосигуряващо се лице по смисъла на КСО, предприяртието, платец на дохода</a:t>
            </a:r>
            <a:r>
              <a:rPr lang="bg-BG" sz="1400" dirty="0" smtClean="0">
                <a:solidFill>
                  <a:prstClr val="black"/>
                </a:solidFill>
                <a:latin typeface="Century Gothic" pitchFamily="34" charset="0"/>
              </a:rPr>
              <a:t>:</a:t>
            </a:r>
          </a:p>
          <a:p>
            <a:pPr marL="285750" indent="-285750" algn="just">
              <a:buFont typeface="Symbol" pitchFamily="18" charset="2"/>
              <a:buChar char="·"/>
            </a:pPr>
            <a:r>
              <a:rPr lang="bg-BG" sz="1400" dirty="0" smtClean="0">
                <a:solidFill>
                  <a:prstClr val="black"/>
                </a:solidFill>
                <a:latin typeface="Century Gothic" pitchFamily="34" charset="0"/>
              </a:rPr>
              <a:t>Не </a:t>
            </a: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изготвя сметка за изплатени суми по реда на чл. 45, ал. 4 от ЗДДФЛ</a:t>
            </a:r>
            <a:r>
              <a:rPr lang="bg-BG" sz="1400" dirty="0" smtClean="0">
                <a:solidFill>
                  <a:prstClr val="black"/>
                </a:solidFill>
                <a:latin typeface="Century Gothic" pitchFamily="34" charset="0"/>
              </a:rPr>
              <a:t>.</a:t>
            </a:r>
          </a:p>
          <a:p>
            <a:pPr marL="285750" indent="-285750" algn="just">
              <a:buFont typeface="Symbol" pitchFamily="18" charset="2"/>
              <a:buChar char="·"/>
            </a:pPr>
            <a:r>
              <a:rPr lang="bg-BG" sz="1400" dirty="0" smtClean="0">
                <a:solidFill>
                  <a:prstClr val="black"/>
                </a:solidFill>
                <a:latin typeface="Century Gothic" pitchFamily="34" charset="0"/>
              </a:rPr>
              <a:t>Не </a:t>
            </a: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удържа авансово данък, а изплаща брутния доход на лицето </a:t>
            </a:r>
            <a:endParaRPr lang="bg-BG" sz="1400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marL="285750" indent="-285750" algn="just">
              <a:buFont typeface="Symbol" pitchFamily="18" charset="2"/>
              <a:buChar char="·"/>
            </a:pPr>
            <a:r>
              <a:rPr lang="bg-BG" sz="1400" dirty="0" smtClean="0">
                <a:solidFill>
                  <a:prstClr val="black"/>
                </a:solidFill>
                <a:latin typeface="Century Gothic" pitchFamily="34" charset="0"/>
              </a:rPr>
              <a:t>Изисква </a:t>
            </a: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се платецът на дохода да получи от самоосигуряващоте се лице писмена декларация по реда на чл.43</a:t>
            </a:r>
            <a:r>
              <a:rPr lang="bg-BG" sz="1400" dirty="0" smtClean="0">
                <a:solidFill>
                  <a:prstClr val="black"/>
                </a:solidFill>
                <a:latin typeface="Century Gothic" pitchFamily="34" charset="0"/>
              </a:rPr>
              <a:t>, </a:t>
            </a: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ал. 5 от ЗДДФЛ, че е самоосигуряващо се лице по смисъла на КСО</a:t>
            </a:r>
            <a:r>
              <a:rPr lang="bg-BG" sz="1400" dirty="0" smtClean="0">
                <a:solidFill>
                  <a:prstClr val="black"/>
                </a:solidFill>
                <a:latin typeface="Century Gothic" pitchFamily="34" charset="0"/>
              </a:rPr>
              <a:t>.</a:t>
            </a:r>
          </a:p>
          <a:p>
            <a:pPr marL="285750" indent="-285750" algn="just">
              <a:buFont typeface="Symbol" pitchFamily="18" charset="2"/>
              <a:buChar char="·"/>
            </a:pPr>
            <a:r>
              <a:rPr lang="bg-BG" sz="1400" dirty="0" smtClean="0">
                <a:solidFill>
                  <a:prstClr val="black"/>
                </a:solidFill>
                <a:latin typeface="Century Gothic" pitchFamily="34" charset="0"/>
              </a:rPr>
              <a:t>Документ</a:t>
            </a: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, заместващ сметката за изплатени суми/</a:t>
            </a:r>
            <a:r>
              <a:rPr lang="bg-BG" sz="1400" b="1" dirty="0">
                <a:solidFill>
                  <a:prstClr val="black"/>
                </a:solidFill>
                <a:latin typeface="Century Gothic" pitchFamily="34" charset="0"/>
              </a:rPr>
              <a:t> </a:t>
            </a:r>
            <a:r>
              <a:rPr lang="bg-BG" sz="1400" b="1" dirty="0">
                <a:solidFill>
                  <a:srgbClr val="1F497D"/>
                </a:solidFill>
                <a:latin typeface="Century Gothic" pitchFamily="34" charset="0"/>
              </a:rPr>
              <a:t>издадения документ  да съдържа реквизитите на чл. 7, ал. 1 ЗС</a:t>
            </a:r>
            <a:r>
              <a:rPr lang="bg-BG" sz="1400" dirty="0">
                <a:solidFill>
                  <a:srgbClr val="1F497D"/>
                </a:solidFill>
                <a:latin typeface="Century Gothic" pitchFamily="34" charset="0"/>
              </a:rPr>
              <a:t>./</a:t>
            </a:r>
            <a:r>
              <a:rPr lang="bg-BG" sz="1400" b="1" dirty="0">
                <a:solidFill>
                  <a:srgbClr val="1F497D"/>
                </a:solidFill>
                <a:latin typeface="Century Gothic" pitchFamily="34" charset="0"/>
              </a:rPr>
              <a:t> </a:t>
            </a:r>
            <a:endParaRPr lang="bg-BG" sz="1400" dirty="0">
              <a:solidFill>
                <a:srgbClr val="1F497D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89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3"/>
          <p:cNvSpPr>
            <a:spLocks noChangeArrowheads="1"/>
          </p:cNvSpPr>
          <p:nvPr/>
        </p:nvSpPr>
        <p:spPr bwMode="auto">
          <a:xfrm>
            <a:off x="4762" y="0"/>
            <a:ext cx="9144000" cy="69269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41000">
                <a:schemeClr val="accent1">
                  <a:shade val="67500"/>
                  <a:satMod val="115000"/>
                  <a:lumMod val="98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txBody>
          <a:bodyPr lIns="91431" tIns="45715" rIns="91431" bIns="45715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bg-BG" altLang="bg-BG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11" name="Заглавие 1"/>
          <p:cNvSpPr txBox="1">
            <a:spLocks/>
          </p:cNvSpPr>
          <p:nvPr/>
        </p:nvSpPr>
        <p:spPr>
          <a:xfrm>
            <a:off x="609600" y="260648"/>
            <a:ext cx="822960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1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СПЕЦИФИЧНИ </a:t>
            </a:r>
            <a:r>
              <a:rPr lang="bg-BG" sz="1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ИЗИСКВАНИЯ</a:t>
            </a:r>
          </a:p>
          <a:p>
            <a:endParaRPr lang="bg-BG" sz="1800" b="1" dirty="0"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21528" y="838453"/>
            <a:ext cx="7706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b="1" u="sng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Компонент 4</a:t>
            </a:r>
            <a:endParaRPr lang="bg-BG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/>
            <a:r>
              <a:rPr lang="bg-BG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„Книги на пловдивски автори и важни за града издания“</a:t>
            </a:r>
            <a:endParaRPr lang="bg-BG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" name="Rectangle 33"/>
          <p:cNvSpPr>
            <a:spLocks noChangeArrowheads="1"/>
          </p:cNvSpPr>
          <p:nvPr/>
        </p:nvSpPr>
        <p:spPr bwMode="auto">
          <a:xfrm>
            <a:off x="415" y="6551509"/>
            <a:ext cx="9153524" cy="310344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0"/>
                </a:schemeClr>
              </a:gs>
              <a:gs pos="41000">
                <a:schemeClr val="accent1">
                  <a:shade val="67500"/>
                  <a:satMod val="115000"/>
                  <a:lumMod val="98000"/>
                </a:schemeClr>
              </a:gs>
              <a:gs pos="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txBody>
          <a:bodyPr lIns="91431" tIns="45715" rIns="91431" bIns="45715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bg-BG" altLang="bg-BG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15737" y="1916832"/>
            <a:ext cx="752288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g-BG" sz="1400" b="1" u="sng" dirty="0">
                <a:solidFill>
                  <a:srgbClr val="1F497D"/>
                </a:solidFill>
                <a:latin typeface="Century Gothic" pitchFamily="34" charset="0"/>
              </a:rPr>
              <a:t>Разходи за закупуване на материали</a:t>
            </a:r>
            <a:r>
              <a:rPr lang="bg-BG" sz="1400" b="1" u="sng" dirty="0" smtClean="0">
                <a:solidFill>
                  <a:srgbClr val="1F497D"/>
                </a:solidFill>
                <a:latin typeface="Century Gothic" pitchFamily="34" charset="0"/>
              </a:rPr>
              <a:t>: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bg-BG" sz="1400" b="1" u="sng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bg-BG" sz="1400" dirty="0" smtClean="0">
                <a:solidFill>
                  <a:prstClr val="black"/>
                </a:solidFill>
                <a:latin typeface="Century Gothic" pitchFamily="34" charset="0"/>
              </a:rPr>
              <a:t>договор </a:t>
            </a: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/ако е приложимо</a:t>
            </a:r>
            <a:r>
              <a:rPr lang="bg-BG" sz="1400" dirty="0" smtClean="0">
                <a:solidFill>
                  <a:prstClr val="black"/>
                </a:solidFill>
                <a:latin typeface="Century Gothic" pitchFamily="34" charset="0"/>
              </a:rPr>
              <a:t>/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bg-BG" sz="1400" dirty="0">
              <a:solidFill>
                <a:prstClr val="black"/>
              </a:solidFill>
              <a:latin typeface="Century Gothic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bg-BG" sz="1400" dirty="0" smtClean="0">
                <a:solidFill>
                  <a:prstClr val="black"/>
                </a:solidFill>
                <a:latin typeface="Century Gothic" pitchFamily="34" charset="0"/>
              </a:rPr>
              <a:t>фактура </a:t>
            </a: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с фискален бон/платежно нареждане/, в която да са отразени съответните материали по видове в съответствие   бюджета</a:t>
            </a:r>
            <a:r>
              <a:rPr lang="bg-BG" sz="1400" dirty="0" smtClean="0">
                <a:solidFill>
                  <a:prstClr val="black"/>
                </a:solidFill>
                <a:latin typeface="Century Gothic" pitchFamily="34" charset="0"/>
              </a:rPr>
              <a:t>;</a:t>
            </a:r>
          </a:p>
          <a:p>
            <a:pPr algn="just"/>
            <a:endParaRPr lang="bg-BG" sz="1400" b="1" u="sng" dirty="0">
              <a:solidFill>
                <a:srgbClr val="1F497D"/>
              </a:solidFill>
              <a:latin typeface="Century Gothic" pitchFamily="34" charset="0"/>
            </a:endParaRPr>
          </a:p>
          <a:p>
            <a:pPr algn="just"/>
            <a:r>
              <a:rPr lang="bg-BG" sz="1400" b="1" u="sng" dirty="0" smtClean="0">
                <a:solidFill>
                  <a:srgbClr val="1F497D"/>
                </a:solidFill>
                <a:latin typeface="Century Gothic" pitchFamily="34" charset="0"/>
              </a:rPr>
              <a:t>Разходи </a:t>
            </a:r>
            <a:r>
              <a:rPr lang="bg-BG" sz="1400" b="1" u="sng" dirty="0">
                <a:solidFill>
                  <a:srgbClr val="1F497D"/>
                </a:solidFill>
                <a:latin typeface="Century Gothic" pitchFamily="34" charset="0"/>
              </a:rPr>
              <a:t>за външни услуги</a:t>
            </a:r>
            <a:r>
              <a:rPr lang="bg-BG" sz="1400" b="1" u="sng" dirty="0" smtClean="0">
                <a:solidFill>
                  <a:srgbClr val="1F497D"/>
                </a:solidFill>
                <a:latin typeface="Century Gothic" pitchFamily="34" charset="0"/>
              </a:rPr>
              <a:t>:</a:t>
            </a:r>
          </a:p>
          <a:p>
            <a:pPr algn="just"/>
            <a:endParaRPr lang="bg-BG" sz="1400" b="1" u="sng" dirty="0">
              <a:solidFill>
                <a:prstClr val="black"/>
              </a:solidFill>
              <a:latin typeface="Century Gothic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bg-BG" sz="1400" dirty="0" smtClean="0">
                <a:solidFill>
                  <a:prstClr val="black"/>
                </a:solidFill>
                <a:latin typeface="Century Gothic" pitchFamily="34" charset="0"/>
              </a:rPr>
              <a:t>договор </a:t>
            </a: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/ако е приложимо</a:t>
            </a:r>
            <a:r>
              <a:rPr lang="bg-BG" sz="1400" dirty="0" smtClean="0">
                <a:solidFill>
                  <a:prstClr val="black"/>
                </a:solidFill>
                <a:latin typeface="Century Gothic" pitchFamily="34" charset="0"/>
              </a:rPr>
              <a:t>/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bg-BG" sz="1400" dirty="0">
              <a:solidFill>
                <a:prstClr val="black"/>
              </a:solidFill>
              <a:latin typeface="Century Gothic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bg-BG" sz="1400" dirty="0" smtClean="0">
                <a:solidFill>
                  <a:prstClr val="black"/>
                </a:solidFill>
                <a:latin typeface="Century Gothic" pitchFamily="34" charset="0"/>
              </a:rPr>
              <a:t>фактура </a:t>
            </a: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с касов бон /платежно нареждане или квитанция с РКО само за договори с физически лица за наем/</a:t>
            </a:r>
            <a:endParaRPr lang="bg-BG" sz="1400" dirty="0">
              <a:solidFill>
                <a:srgbClr val="1F497D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25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32017" y="548680"/>
            <a:ext cx="9144000" cy="668338"/>
          </a:xfrm>
          <a:prstGeom prst="rect">
            <a:avLst/>
          </a:prstGeom>
        </p:spPr>
        <p:txBody>
          <a:bodyPr lIns="91431" tIns="45715" rIns="91431" bIns="45715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4F81BD">
                    <a:lumMod val="50000"/>
                  </a:srgbClr>
                </a:solidFill>
              </a:rPr>
              <a:t>БЛАГОДАР</a:t>
            </a:r>
            <a:r>
              <a:rPr lang="bg-BG" sz="3600" b="1" dirty="0" smtClean="0">
                <a:solidFill>
                  <a:srgbClr val="4F81BD">
                    <a:lumMod val="50000"/>
                  </a:srgbClr>
                </a:solidFill>
              </a:rPr>
              <a:t>ИМ</a:t>
            </a:r>
            <a:r>
              <a:rPr lang="ru-RU" sz="3600" b="1" dirty="0" smtClean="0">
                <a:solidFill>
                  <a:srgbClr val="4F81BD">
                    <a:lumMod val="50000"/>
                  </a:srgbClr>
                </a:solidFill>
              </a:rPr>
              <a:t> ВИ!</a:t>
            </a:r>
            <a:endParaRPr lang="ru-RU" sz="3600" b="1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6" name="Правоъгълник 5"/>
          <p:cNvSpPr/>
          <p:nvPr/>
        </p:nvSpPr>
        <p:spPr>
          <a:xfrm>
            <a:off x="755576" y="5698534"/>
            <a:ext cx="70029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bg-BG" i="1" dirty="0" smtClean="0">
                <a:solidFill>
                  <a:srgbClr val="4F81BD">
                    <a:lumMod val="50000"/>
                  </a:srgbClr>
                </a:solidFill>
              </a:rPr>
              <a:t>Община Пловдив</a:t>
            </a:r>
          </a:p>
          <a:p>
            <a:pPr>
              <a:defRPr/>
            </a:pPr>
            <a:r>
              <a:rPr lang="bg-BG" i="1" dirty="0" smtClean="0">
                <a:solidFill>
                  <a:srgbClr val="4F81BD">
                    <a:lumMod val="50000"/>
                  </a:srgbClr>
                </a:solidFill>
              </a:rPr>
              <a:t>Дирекция „Култура и културно наследство“</a:t>
            </a:r>
          </a:p>
          <a:p>
            <a:pPr>
              <a:defRPr/>
            </a:pPr>
            <a:r>
              <a:rPr lang="bg-BG" i="1" dirty="0">
                <a:solidFill>
                  <a:srgbClr val="4F81BD">
                    <a:lumMod val="50000"/>
                  </a:srgbClr>
                </a:solidFill>
              </a:rPr>
              <a:t>26.08.2016 г</a:t>
            </a:r>
            <a:r>
              <a:rPr lang="bg-BG" i="1" dirty="0" smtClean="0">
                <a:solidFill>
                  <a:srgbClr val="4F81BD">
                    <a:lumMod val="50000"/>
                  </a:srgbClr>
                </a:solidFill>
              </a:rPr>
              <a:t>.</a:t>
            </a:r>
            <a:endParaRPr lang="bg-BG" i="1" dirty="0">
              <a:solidFill>
                <a:srgbClr val="4F81BD">
                  <a:lumMod val="50000"/>
                </a:srgb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9144000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66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3"/>
          <p:cNvSpPr>
            <a:spLocks noChangeArrowheads="1"/>
          </p:cNvSpPr>
          <p:nvPr/>
        </p:nvSpPr>
        <p:spPr bwMode="auto">
          <a:xfrm>
            <a:off x="4762" y="0"/>
            <a:ext cx="9144000" cy="69269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41000">
                <a:schemeClr val="accent1">
                  <a:shade val="67500"/>
                  <a:satMod val="115000"/>
                  <a:lumMod val="98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txBody>
          <a:bodyPr lIns="91431" tIns="45715" rIns="91431" bIns="45715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bg-BG" altLang="bg-BG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11" name="Заглавие 1"/>
          <p:cNvSpPr txBox="1">
            <a:spLocks/>
          </p:cNvSpPr>
          <p:nvPr/>
        </p:nvSpPr>
        <p:spPr>
          <a:xfrm>
            <a:off x="609600" y="260648"/>
            <a:ext cx="822960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800" b="1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1800" dirty="0" smtClean="0"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endParaRPr lang="bg-BG" sz="1800" b="1" dirty="0"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Заглавие 2"/>
          <p:cNvSpPr txBox="1">
            <a:spLocks/>
          </p:cNvSpPr>
          <p:nvPr/>
        </p:nvSpPr>
        <p:spPr>
          <a:xfrm>
            <a:off x="583571" y="4437112"/>
            <a:ext cx="8229600" cy="5779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bg-BG" sz="1800" b="1" u="sng" dirty="0" smtClean="0"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r>
              <a:rPr lang="bg-BG" sz="1800" b="1" u="sng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/>
            </a:r>
            <a:br>
              <a:rPr lang="bg-BG" sz="1800" b="1" u="sng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endParaRPr lang="bg-BG" sz="1800" u="sng" dirty="0"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15816" y="161682"/>
            <a:ext cx="3308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НЕОБХОДИМИ ДОКУМЕНТИ</a:t>
            </a:r>
            <a:endParaRPr lang="bg-BG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2" name="Заглавие 1"/>
          <p:cNvSpPr txBox="1">
            <a:spLocks/>
          </p:cNvSpPr>
          <p:nvPr/>
        </p:nvSpPr>
        <p:spPr>
          <a:xfrm>
            <a:off x="607774" y="692696"/>
            <a:ext cx="8229600" cy="6924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smtClean="0">
                <a:solidFill>
                  <a:srgbClr val="4F81BD">
                    <a:lumMod val="50000"/>
                  </a:srgbClr>
                </a:solidFill>
              </a:rPr>
              <a:t/>
            </a:r>
            <a:br>
              <a:rPr lang="en-US" sz="1800" b="1" smtClean="0">
                <a:solidFill>
                  <a:srgbClr val="4F81BD">
                    <a:lumMod val="50000"/>
                  </a:srgbClr>
                </a:solidFill>
              </a:rPr>
            </a:br>
            <a:r>
              <a:rPr lang="bg-BG" sz="1800" b="1" u="sng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Компонент 1  </a:t>
            </a:r>
            <a:r>
              <a:rPr lang="bg-BG" sz="1800" b="1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/>
            </a:r>
            <a:br>
              <a:rPr lang="bg-BG" sz="1800" b="1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bg-BG" sz="1800" b="1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„Фестивали и значими събития“</a:t>
            </a:r>
            <a:r>
              <a:rPr lang="bg-BG" sz="1800" smtClean="0">
                <a:solidFill>
                  <a:srgbClr val="4F81BD">
                    <a:lumMod val="50000"/>
                  </a:srgbClr>
                </a:solidFill>
              </a:rPr>
              <a:t/>
            </a:r>
            <a:br>
              <a:rPr lang="bg-BG" sz="1800" smtClean="0">
                <a:solidFill>
                  <a:srgbClr val="4F81BD">
                    <a:lumMod val="50000"/>
                  </a:srgbClr>
                </a:solidFill>
              </a:rPr>
            </a:br>
            <a:endParaRPr lang="bg-BG" sz="1800" b="1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8971" y="1340768"/>
            <a:ext cx="80254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Попълнена </a:t>
            </a:r>
            <a:r>
              <a:rPr lang="bg-BG" sz="1400" b="1" dirty="0">
                <a:solidFill>
                  <a:srgbClr val="1F497D"/>
                </a:solidFill>
                <a:latin typeface="Century Gothic" pitchFamily="34" charset="0"/>
              </a:rPr>
              <a:t>Апликационна форма и </a:t>
            </a:r>
            <a:r>
              <a:rPr lang="bg-BG" sz="1400" b="1" dirty="0" smtClean="0">
                <a:solidFill>
                  <a:srgbClr val="1F497D"/>
                </a:solidFill>
                <a:latin typeface="Century Gothic" pitchFamily="34" charset="0"/>
              </a:rPr>
              <a:t>Бюджет</a:t>
            </a:r>
            <a:r>
              <a:rPr lang="bg-BG" sz="1400" dirty="0" smtClean="0">
                <a:solidFill>
                  <a:prstClr val="black"/>
                </a:solidFill>
                <a:latin typeface="Century Gothic" pitchFamily="34" charset="0"/>
              </a:rPr>
              <a:t> </a:t>
            </a:r>
            <a:r>
              <a:rPr lang="en-US" sz="1400" dirty="0" smtClean="0">
                <a:solidFill>
                  <a:prstClr val="black"/>
                </a:solidFill>
                <a:latin typeface="Century Gothic" pitchFamily="34" charset="0"/>
              </a:rPr>
              <a:t>- </a:t>
            </a:r>
            <a:r>
              <a:rPr lang="bg-BG" sz="1400" b="1" dirty="0" smtClean="0">
                <a:solidFill>
                  <a:srgbClr val="1F497D"/>
                </a:solidFill>
                <a:latin typeface="Century Gothic" pitchFamily="34" charset="0"/>
              </a:rPr>
              <a:t>Приложение </a:t>
            </a:r>
            <a:r>
              <a:rPr lang="bg-BG" sz="1400" b="1" dirty="0">
                <a:solidFill>
                  <a:srgbClr val="1F497D"/>
                </a:solidFill>
                <a:latin typeface="Century Gothic" pitchFamily="34" charset="0"/>
              </a:rPr>
              <a:t>№1</a:t>
            </a: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 от Наредбата – </a:t>
            </a:r>
            <a:endParaRPr lang="en-US" sz="1400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algn="just"/>
            <a:r>
              <a:rPr lang="bg-BG" sz="1400" dirty="0" smtClean="0">
                <a:solidFill>
                  <a:prstClr val="black"/>
                </a:solidFill>
                <a:latin typeface="Century Gothic" pitchFamily="34" charset="0"/>
              </a:rPr>
              <a:t>в </a:t>
            </a:r>
            <a:r>
              <a:rPr lang="bg-BG" sz="1400" dirty="0">
                <a:solidFill>
                  <a:prstClr val="black"/>
                </a:solidFill>
                <a:latin typeface="Century Gothic" pitchFamily="34" charset="0"/>
              </a:rPr>
              <a:t>един екземпляр на хартиен носител и един екземпляр на електронен носител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48" y="2079432"/>
            <a:ext cx="9173509" cy="477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32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3"/>
          <p:cNvSpPr>
            <a:spLocks noChangeArrowheads="1"/>
          </p:cNvSpPr>
          <p:nvPr/>
        </p:nvSpPr>
        <p:spPr bwMode="auto">
          <a:xfrm>
            <a:off x="4762" y="0"/>
            <a:ext cx="9144000" cy="69269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41000">
                <a:schemeClr val="accent1">
                  <a:shade val="67500"/>
                  <a:satMod val="115000"/>
                  <a:lumMod val="98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txBody>
          <a:bodyPr lIns="91431" tIns="45715" rIns="91431" bIns="45715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bg-BG" altLang="bg-BG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11" name="Заглавие 1"/>
          <p:cNvSpPr txBox="1">
            <a:spLocks/>
          </p:cNvSpPr>
          <p:nvPr/>
        </p:nvSpPr>
        <p:spPr>
          <a:xfrm>
            <a:off x="609600" y="260648"/>
            <a:ext cx="822960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800" b="1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1800" dirty="0" smtClean="0"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endParaRPr lang="bg-BG" sz="1800" b="1" dirty="0"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Заглавие 2"/>
          <p:cNvSpPr txBox="1">
            <a:spLocks/>
          </p:cNvSpPr>
          <p:nvPr/>
        </p:nvSpPr>
        <p:spPr>
          <a:xfrm>
            <a:off x="583571" y="4437112"/>
            <a:ext cx="8229600" cy="5779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bg-BG" sz="1800" b="1" u="sng" dirty="0" smtClean="0"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r>
              <a:rPr lang="bg-BG" sz="1800" b="1" u="sng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/>
            </a:r>
            <a:br>
              <a:rPr lang="bg-BG" sz="1800" b="1" u="sng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endParaRPr lang="bg-BG" sz="1800" u="sng" dirty="0"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15816" y="161682"/>
            <a:ext cx="3308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НЕОБХОДИМИ ДОКУМЕНТИ</a:t>
            </a:r>
            <a:endParaRPr lang="bg-BG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2" name="Заглавие 1"/>
          <p:cNvSpPr txBox="1">
            <a:spLocks/>
          </p:cNvSpPr>
          <p:nvPr/>
        </p:nvSpPr>
        <p:spPr>
          <a:xfrm>
            <a:off x="607774" y="864361"/>
            <a:ext cx="8229600" cy="6924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solidFill>
                  <a:srgbClr val="4F81BD">
                    <a:lumMod val="50000"/>
                  </a:srgbClr>
                </a:solidFill>
              </a:rPr>
              <a:t/>
            </a:r>
            <a:br>
              <a:rPr lang="en-US" sz="1800" b="1" dirty="0" smtClean="0">
                <a:solidFill>
                  <a:srgbClr val="4F81BD">
                    <a:lumMod val="50000"/>
                  </a:srgbClr>
                </a:solidFill>
              </a:rPr>
            </a:br>
            <a:r>
              <a:rPr lang="bg-BG" sz="1800" b="1" u="sng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Компонент 1  </a:t>
            </a:r>
            <a:r>
              <a:rPr lang="bg-BG" sz="1800" b="1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/>
            </a:r>
            <a:br>
              <a:rPr lang="bg-BG" sz="1800" b="1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bg-BG" sz="1800" b="1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„Фестивали и значими събития“</a:t>
            </a:r>
            <a:r>
              <a:rPr lang="bg-BG" sz="1800" dirty="0" smtClean="0">
                <a:solidFill>
                  <a:srgbClr val="4F81BD">
                    <a:lumMod val="50000"/>
                  </a:srgbClr>
                </a:solidFill>
              </a:rPr>
              <a:t/>
            </a:r>
            <a:br>
              <a:rPr lang="bg-BG" sz="1800" dirty="0" smtClean="0">
                <a:solidFill>
                  <a:srgbClr val="4F81BD">
                    <a:lumMod val="50000"/>
                  </a:srgbClr>
                </a:solidFill>
              </a:rPr>
            </a:br>
            <a:endParaRPr lang="bg-BG" sz="1800" b="1" dirty="0">
              <a:solidFill>
                <a:srgbClr val="4F81BD">
                  <a:lumMod val="50000"/>
                </a:srgb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5" y="2042025"/>
            <a:ext cx="9144000" cy="3835247"/>
          </a:xfrm>
          <a:prstGeom prst="rect">
            <a:avLst/>
          </a:prstGeom>
        </p:spPr>
      </p:pic>
      <p:sp>
        <p:nvSpPr>
          <p:cNvPr id="13" name="Rectangle 33"/>
          <p:cNvSpPr>
            <a:spLocks noChangeArrowheads="1"/>
          </p:cNvSpPr>
          <p:nvPr/>
        </p:nvSpPr>
        <p:spPr bwMode="auto">
          <a:xfrm>
            <a:off x="4762" y="6547656"/>
            <a:ext cx="9153524" cy="310344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0"/>
                </a:schemeClr>
              </a:gs>
              <a:gs pos="41000">
                <a:schemeClr val="accent1">
                  <a:shade val="67500"/>
                  <a:satMod val="115000"/>
                  <a:lumMod val="98000"/>
                </a:schemeClr>
              </a:gs>
              <a:gs pos="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txBody>
          <a:bodyPr lIns="91431" tIns="45715" rIns="91431" bIns="45715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bg-BG" altLang="bg-BG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45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3"/>
          <p:cNvSpPr>
            <a:spLocks noChangeArrowheads="1"/>
          </p:cNvSpPr>
          <p:nvPr/>
        </p:nvSpPr>
        <p:spPr bwMode="auto">
          <a:xfrm>
            <a:off x="4762" y="0"/>
            <a:ext cx="9144000" cy="69269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41000">
                <a:schemeClr val="accent1">
                  <a:shade val="67500"/>
                  <a:satMod val="115000"/>
                  <a:lumMod val="98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txBody>
          <a:bodyPr lIns="91431" tIns="45715" rIns="91431" bIns="45715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bg-BG" altLang="bg-BG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11" name="Заглавие 1"/>
          <p:cNvSpPr txBox="1">
            <a:spLocks/>
          </p:cNvSpPr>
          <p:nvPr/>
        </p:nvSpPr>
        <p:spPr>
          <a:xfrm>
            <a:off x="609600" y="260648"/>
            <a:ext cx="822960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800" b="1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1800" dirty="0" smtClean="0"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endParaRPr lang="bg-BG" sz="1800" b="1" dirty="0"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Заглавие 2"/>
          <p:cNvSpPr txBox="1">
            <a:spLocks/>
          </p:cNvSpPr>
          <p:nvPr/>
        </p:nvSpPr>
        <p:spPr>
          <a:xfrm>
            <a:off x="583571" y="4437112"/>
            <a:ext cx="8229600" cy="5779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bg-BG" sz="1800" b="1" u="sng" dirty="0" smtClean="0"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r>
              <a:rPr lang="bg-BG" sz="1800" b="1" u="sng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/>
            </a:r>
            <a:br>
              <a:rPr lang="bg-BG" sz="1800" b="1" u="sng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endParaRPr lang="bg-BG" sz="1800" u="sng" dirty="0"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15816" y="161682"/>
            <a:ext cx="3308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НЕОБХОДИМИ ДОКУМЕНТИ</a:t>
            </a:r>
            <a:endParaRPr lang="bg-BG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2" name="Заглавие 1"/>
          <p:cNvSpPr txBox="1">
            <a:spLocks/>
          </p:cNvSpPr>
          <p:nvPr/>
        </p:nvSpPr>
        <p:spPr>
          <a:xfrm>
            <a:off x="467544" y="764704"/>
            <a:ext cx="8229600" cy="6924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solidFill>
                  <a:srgbClr val="4F81BD">
                    <a:lumMod val="50000"/>
                  </a:srgbClr>
                </a:solidFill>
              </a:rPr>
              <a:t/>
            </a:r>
            <a:br>
              <a:rPr lang="en-US" sz="1800" b="1" dirty="0" smtClean="0">
                <a:solidFill>
                  <a:srgbClr val="4F81BD">
                    <a:lumMod val="50000"/>
                  </a:srgbClr>
                </a:solidFill>
              </a:rPr>
            </a:br>
            <a:r>
              <a:rPr lang="bg-BG" sz="1800" b="1" u="sng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Компонент 1  </a:t>
            </a:r>
            <a:r>
              <a:rPr lang="bg-BG" sz="1800" b="1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/>
            </a:r>
            <a:br>
              <a:rPr lang="bg-BG" sz="1800" b="1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bg-BG" sz="1800" b="1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„Фестивали и значими събития“</a:t>
            </a:r>
            <a:r>
              <a:rPr lang="bg-BG" sz="1800" dirty="0" smtClean="0">
                <a:solidFill>
                  <a:srgbClr val="4F81BD">
                    <a:lumMod val="50000"/>
                  </a:srgbClr>
                </a:solidFill>
              </a:rPr>
              <a:t/>
            </a:r>
            <a:br>
              <a:rPr lang="bg-BG" sz="1800" dirty="0" smtClean="0">
                <a:solidFill>
                  <a:srgbClr val="4F81BD">
                    <a:lumMod val="50000"/>
                  </a:srgbClr>
                </a:solidFill>
              </a:rPr>
            </a:br>
            <a:endParaRPr lang="bg-BG" sz="1800" b="1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13" name="Rectangle 33"/>
          <p:cNvSpPr>
            <a:spLocks noChangeArrowheads="1"/>
          </p:cNvSpPr>
          <p:nvPr/>
        </p:nvSpPr>
        <p:spPr bwMode="auto">
          <a:xfrm>
            <a:off x="4762" y="6547656"/>
            <a:ext cx="9153524" cy="310344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0"/>
                </a:schemeClr>
              </a:gs>
              <a:gs pos="41000">
                <a:schemeClr val="accent1">
                  <a:shade val="67500"/>
                  <a:satMod val="115000"/>
                  <a:lumMod val="98000"/>
                </a:schemeClr>
              </a:gs>
              <a:gs pos="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txBody>
          <a:bodyPr lIns="91431" tIns="45715" rIns="91431" bIns="45715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bg-BG" altLang="bg-BG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0441"/>
            <a:ext cx="9144000" cy="501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18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3"/>
          <p:cNvSpPr>
            <a:spLocks noChangeArrowheads="1"/>
          </p:cNvSpPr>
          <p:nvPr/>
        </p:nvSpPr>
        <p:spPr bwMode="auto">
          <a:xfrm>
            <a:off x="4762" y="0"/>
            <a:ext cx="9144000" cy="69269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41000">
                <a:schemeClr val="accent1">
                  <a:shade val="67500"/>
                  <a:satMod val="115000"/>
                  <a:lumMod val="98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txBody>
          <a:bodyPr lIns="91431" tIns="45715" rIns="91431" bIns="45715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bg-BG" altLang="bg-BG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11" name="Заглавие 1"/>
          <p:cNvSpPr txBox="1">
            <a:spLocks/>
          </p:cNvSpPr>
          <p:nvPr/>
        </p:nvSpPr>
        <p:spPr>
          <a:xfrm>
            <a:off x="609600" y="260648"/>
            <a:ext cx="822960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800" b="1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1800" dirty="0" smtClean="0"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endParaRPr lang="bg-BG" sz="1800" b="1" dirty="0"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Заглавие 2"/>
          <p:cNvSpPr txBox="1">
            <a:spLocks/>
          </p:cNvSpPr>
          <p:nvPr/>
        </p:nvSpPr>
        <p:spPr>
          <a:xfrm>
            <a:off x="583571" y="4437112"/>
            <a:ext cx="8229600" cy="5779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bg-BG" sz="1800" b="1" u="sng" dirty="0" smtClean="0"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r>
              <a:rPr lang="bg-BG" sz="1800" b="1" u="sng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/>
            </a:r>
            <a:br>
              <a:rPr lang="bg-BG" sz="1800" b="1" u="sng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endParaRPr lang="bg-BG" sz="1800" u="sng" dirty="0"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15816" y="161682"/>
            <a:ext cx="3308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НЕОБХОДИМИ ДОКУМЕНТИ</a:t>
            </a:r>
            <a:endParaRPr lang="bg-BG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2" name="Заглавие 1"/>
          <p:cNvSpPr txBox="1">
            <a:spLocks/>
          </p:cNvSpPr>
          <p:nvPr/>
        </p:nvSpPr>
        <p:spPr>
          <a:xfrm>
            <a:off x="467544" y="764704"/>
            <a:ext cx="8229600" cy="6924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solidFill>
                  <a:srgbClr val="4F81BD">
                    <a:lumMod val="50000"/>
                  </a:srgbClr>
                </a:solidFill>
              </a:rPr>
              <a:t/>
            </a:r>
            <a:br>
              <a:rPr lang="en-US" sz="1800" b="1" dirty="0" smtClean="0">
                <a:solidFill>
                  <a:srgbClr val="4F81BD">
                    <a:lumMod val="50000"/>
                  </a:srgbClr>
                </a:solidFill>
              </a:rPr>
            </a:br>
            <a:r>
              <a:rPr lang="bg-BG" sz="1800" b="1" u="sng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Компонент 1  </a:t>
            </a:r>
            <a:r>
              <a:rPr lang="bg-BG" sz="1800" b="1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/>
            </a:r>
            <a:br>
              <a:rPr lang="bg-BG" sz="1800" b="1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bg-BG" sz="1800" b="1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„Фестивали и значими събития“</a:t>
            </a:r>
            <a:r>
              <a:rPr lang="bg-BG" sz="1800" dirty="0" smtClean="0">
                <a:solidFill>
                  <a:srgbClr val="4F81BD">
                    <a:lumMod val="50000"/>
                  </a:srgbClr>
                </a:solidFill>
              </a:rPr>
              <a:t/>
            </a:r>
            <a:br>
              <a:rPr lang="bg-BG" sz="1800" dirty="0" smtClean="0">
                <a:solidFill>
                  <a:srgbClr val="4F81BD">
                    <a:lumMod val="50000"/>
                  </a:srgbClr>
                </a:solidFill>
              </a:rPr>
            </a:br>
            <a:endParaRPr lang="bg-BG" sz="1800" b="1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13" name="Rectangle 33"/>
          <p:cNvSpPr>
            <a:spLocks noChangeArrowheads="1"/>
          </p:cNvSpPr>
          <p:nvPr/>
        </p:nvSpPr>
        <p:spPr bwMode="auto">
          <a:xfrm>
            <a:off x="4762" y="6547656"/>
            <a:ext cx="9153524" cy="310344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0"/>
                </a:schemeClr>
              </a:gs>
              <a:gs pos="41000">
                <a:schemeClr val="accent1">
                  <a:shade val="67500"/>
                  <a:satMod val="115000"/>
                  <a:lumMod val="98000"/>
                </a:schemeClr>
              </a:gs>
              <a:gs pos="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txBody>
          <a:bodyPr lIns="91431" tIns="45715" rIns="91431" bIns="45715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bg-BG" altLang="bg-BG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" y="1456564"/>
            <a:ext cx="9144000" cy="509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27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2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2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2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2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2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2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2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2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2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0.xml><?xml version="1.0" encoding="utf-8"?>
<a:theme xmlns:a="http://schemas.openxmlformats.org/drawingml/2006/main" name="3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3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2.xml><?xml version="1.0" encoding="utf-8"?>
<a:theme xmlns:a="http://schemas.openxmlformats.org/drawingml/2006/main" name="3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3.xml><?xml version="1.0" encoding="utf-8"?>
<a:theme xmlns:a="http://schemas.openxmlformats.org/drawingml/2006/main" name="3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4.xml><?xml version="1.0" encoding="utf-8"?>
<a:theme xmlns:a="http://schemas.openxmlformats.org/drawingml/2006/main" name="3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5.xml><?xml version="1.0" encoding="utf-8"?>
<a:theme xmlns:a="http://schemas.openxmlformats.org/drawingml/2006/main" name="3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6.xml><?xml version="1.0" encoding="utf-8"?>
<a:theme xmlns:a="http://schemas.openxmlformats.org/drawingml/2006/main" name="3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7.xml><?xml version="1.0" encoding="utf-8"?>
<a:theme xmlns:a="http://schemas.openxmlformats.org/drawingml/2006/main" name="3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8.xml><?xml version="1.0" encoding="utf-8"?>
<a:theme xmlns:a="http://schemas.openxmlformats.org/drawingml/2006/main" name="3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9.xml><?xml version="1.0" encoding="utf-8"?>
<a:theme xmlns:a="http://schemas.openxmlformats.org/drawingml/2006/main" name="3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0.xml><?xml version="1.0" encoding="utf-8"?>
<a:theme xmlns:a="http://schemas.openxmlformats.org/drawingml/2006/main" name="4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1.xml><?xml version="1.0" encoding="utf-8"?>
<a:theme xmlns:a="http://schemas.openxmlformats.org/drawingml/2006/main" name="4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2.xml><?xml version="1.0" encoding="utf-8"?>
<a:theme xmlns:a="http://schemas.openxmlformats.org/drawingml/2006/main" name="4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3.xml><?xml version="1.0" encoding="utf-8"?>
<a:theme xmlns:a="http://schemas.openxmlformats.org/drawingml/2006/main" name="4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4.xml><?xml version="1.0" encoding="utf-8"?>
<a:theme xmlns:a="http://schemas.openxmlformats.org/drawingml/2006/main" name="4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5.xml><?xml version="1.0" encoding="utf-8"?>
<a:theme xmlns:a="http://schemas.openxmlformats.org/drawingml/2006/main" name="4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6.xml><?xml version="1.0" encoding="utf-8"?>
<a:theme xmlns:a="http://schemas.openxmlformats.org/drawingml/2006/main" name="4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7.xml><?xml version="1.0" encoding="utf-8"?>
<a:theme xmlns:a="http://schemas.openxmlformats.org/drawingml/2006/main" name="4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8.xml><?xml version="1.0" encoding="utf-8"?>
<a:theme xmlns:a="http://schemas.openxmlformats.org/drawingml/2006/main" name="4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9.xml><?xml version="1.0" encoding="utf-8"?>
<a:theme xmlns:a="http://schemas.openxmlformats.org/drawingml/2006/main" name="4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0.xml><?xml version="1.0" encoding="utf-8"?>
<a:theme xmlns:a="http://schemas.openxmlformats.org/drawingml/2006/main" name="5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1.xml><?xml version="1.0" encoding="utf-8"?>
<a:theme xmlns:a="http://schemas.openxmlformats.org/drawingml/2006/main" name="5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2.xml><?xml version="1.0" encoding="utf-8"?>
<a:theme xmlns:a="http://schemas.openxmlformats.org/drawingml/2006/main" name="5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3.xml><?xml version="1.0" encoding="utf-8"?>
<a:theme xmlns:a="http://schemas.openxmlformats.org/drawingml/2006/main" name="5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4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3124</Words>
  <Application>Microsoft Office PowerPoint</Application>
  <PresentationFormat>Презентация на цял екран (4:3)</PresentationFormat>
  <Paragraphs>817</Paragraphs>
  <Slides>55</Slides>
  <Notes>55</Notes>
  <HiddenSlides>0</HiddenSlides>
  <MMClips>0</MMClips>
  <ScaleCrop>false</ScaleCrop>
  <HeadingPairs>
    <vt:vector size="4" baseType="variant">
      <vt:variant>
        <vt:lpstr>Тема</vt:lpstr>
      </vt:variant>
      <vt:variant>
        <vt:i4>53</vt:i4>
      </vt:variant>
      <vt:variant>
        <vt:lpstr>Заглавия на слайдовете</vt:lpstr>
      </vt:variant>
      <vt:variant>
        <vt:i4>55</vt:i4>
      </vt:variant>
    </vt:vector>
  </HeadingPairs>
  <TitlesOfParts>
    <vt:vector size="108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14_Office Theme</vt:lpstr>
      <vt:lpstr>15_Office Theme</vt:lpstr>
      <vt:lpstr>16_Office Theme</vt:lpstr>
      <vt:lpstr>17_Office Theme</vt:lpstr>
      <vt:lpstr>18_Office Theme</vt:lpstr>
      <vt:lpstr>19_Office Theme</vt:lpstr>
      <vt:lpstr>20_Office Theme</vt:lpstr>
      <vt:lpstr>21_Office Theme</vt:lpstr>
      <vt:lpstr>22_Office Theme</vt:lpstr>
      <vt:lpstr>23_Office Theme</vt:lpstr>
      <vt:lpstr>24_Office Theme</vt:lpstr>
      <vt:lpstr>25_Office Theme</vt:lpstr>
      <vt:lpstr>26_Office Theme</vt:lpstr>
      <vt:lpstr>27_Office Theme</vt:lpstr>
      <vt:lpstr>29_Office Theme</vt:lpstr>
      <vt:lpstr>30_Office Theme</vt:lpstr>
      <vt:lpstr>31_Office Theme</vt:lpstr>
      <vt:lpstr>32_Office Theme</vt:lpstr>
      <vt:lpstr>33_Office Theme</vt:lpstr>
      <vt:lpstr>34_Office Theme</vt:lpstr>
      <vt:lpstr>35_Office Theme</vt:lpstr>
      <vt:lpstr>36_Office Theme</vt:lpstr>
      <vt:lpstr>37_Office Theme</vt:lpstr>
      <vt:lpstr>38_Office Theme</vt:lpstr>
      <vt:lpstr>39_Office Theme</vt:lpstr>
      <vt:lpstr>40_Office Theme</vt:lpstr>
      <vt:lpstr>41_Office Theme</vt:lpstr>
      <vt:lpstr>42_Office Theme</vt:lpstr>
      <vt:lpstr>43_Office Theme</vt:lpstr>
      <vt:lpstr>44_Office Theme</vt:lpstr>
      <vt:lpstr>45_Office Theme</vt:lpstr>
      <vt:lpstr>46_Office Theme</vt:lpstr>
      <vt:lpstr>47_Office Theme</vt:lpstr>
      <vt:lpstr>48_Office Theme</vt:lpstr>
      <vt:lpstr>49_Office Theme</vt:lpstr>
      <vt:lpstr>50_Office Theme</vt:lpstr>
      <vt:lpstr>51_Office Theme</vt:lpstr>
      <vt:lpstr>52_Office Theme</vt:lpstr>
      <vt:lpstr>53_Office Theme</vt:lpstr>
      <vt:lpstr> НАРЕДБА ЗА РЕДА И УСЛОВИЯТА ЗА ФИНАНСИРАНЕ НА ИНИЦИАТИВИ В СФЕРАТА НА КУЛТУРАТА, ЧАСТ ОТ КАЛЕНДАРА НА КУЛТУРНИТЕ СЪБИТИЯ  НА ОБЩИНА ПЛОВДИВ </vt:lpstr>
      <vt:lpstr> Компонент 1   „Фестивали и значими събития“ </vt:lpstr>
      <vt:lpstr> Компонент 3   „Гражданска активност“ </vt:lpstr>
      <vt:lpstr>Презентация на PowerPoint</vt:lpstr>
      <vt:lpstr> Компонент 1   „Фестивали и значими събития“ 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  </vt:lpstr>
      <vt:lpstr>  </vt:lpstr>
      <vt:lpstr>  </vt:lpstr>
      <vt:lpstr>  </vt:lpstr>
      <vt:lpstr>  </vt:lpstr>
      <vt:lpstr>  </vt:lpstr>
      <vt:lpstr>  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 Компонент 3   „Гражданска активност“ </vt:lpstr>
      <vt:lpstr> Компонент 3   „Гражданска активност“ </vt:lpstr>
      <vt:lpstr> Компонент 3 „Гражданска активност“   </vt:lpstr>
      <vt:lpstr>Презентация на PowerPoint</vt:lpstr>
      <vt:lpstr>Презентация на PowerPoint</vt:lpstr>
      <vt:lpstr> Компонент 3   „Гражданска активност“ 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 Компонент 4   „Книги на пловдивски автори и важни за града издания“ </vt:lpstr>
      <vt:lpstr> Компонент 4   „Книги на пловдивски автори и важни за града издания“ </vt:lpstr>
      <vt:lpstr> Компонент 4   „Книги на пловдивски автори и важни за града издания“ </vt:lpstr>
      <vt:lpstr>Презентация на PowerPoint</vt:lpstr>
      <vt:lpstr> Компонент 4   „Книги на пловдивски автори и важни за града издания“ </vt:lpstr>
      <vt:lpstr> Компонент 4   „Книги на пловдивски автори и важни за града издания“ 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НАРЕДБА ЗА РЕДА И УСЛОВИЯТА ЗА ФИНАНСИРАНЕ НА ИНИЦИАТИВИ В СФЕРАТА НА КУЛТУРАТА, ЧАСТ ОТ КАЛЕНДАРА НА КУЛТУРНИТЕ СЪБИТИЯ  НА ОБЩИНА ПЛОВДИВ</dc:title>
  <dc:creator>Milen</dc:creator>
  <cp:lastModifiedBy>Mun</cp:lastModifiedBy>
  <cp:revision>27</cp:revision>
  <cp:lastPrinted>2016-08-25T13:39:49Z</cp:lastPrinted>
  <dcterms:created xsi:type="dcterms:W3CDTF">2016-08-25T12:36:31Z</dcterms:created>
  <dcterms:modified xsi:type="dcterms:W3CDTF">2016-08-29T08:12:54Z</dcterms:modified>
</cp:coreProperties>
</file>