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60" r:id="rId5"/>
    <p:sldId id="267" r:id="rId6"/>
    <p:sldId id="269" r:id="rId7"/>
    <p:sldId id="270" r:id="rId8"/>
    <p:sldId id="282" r:id="rId9"/>
    <p:sldId id="271" r:id="rId10"/>
    <p:sldId id="272" r:id="rId11"/>
    <p:sldId id="273" r:id="rId12"/>
    <p:sldId id="280" r:id="rId13"/>
    <p:sldId id="281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9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E518E1-6A9C-4893-AC5A-3712DA5E98DF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D3E249-1C59-4654-93C9-26001D3EF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D883-5765-45F3-A2E9-35EA32420033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3BE0-D8AA-476E-98A9-4D563F5B3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963E-2EBD-4623-B26A-E9BB06E3DCBC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344B-56E8-40F8-8457-CF8FDE57F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648F-1455-4F99-BC3D-43F7765C0AAD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7C20D-62AC-4301-9AED-0AC4FA743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C0E7F-7159-40DA-B025-A0E6CDA3DD0E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5D2B-47C5-4E68-B516-B14EA3AE2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BC57E-90FD-4F43-94B2-290D0B93B2F8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4745-B8D0-425B-962A-FCB09FE9D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3FE8-42F3-4F2B-B38F-CEA4ECC09ECB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E2D4-818F-4080-ABC5-96B06F1DA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4338-562F-42B0-8A2F-4F9239D7769E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25AC-B2F0-4F18-97E2-F7D738460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ED0-16C6-4DEF-AEE3-66ABF68772E6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A18E-7FCE-42BE-B42E-C80235406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E81B-9E50-4A68-8BC4-706BD1B70F36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0E10-A572-484D-B793-159FD282D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DBC6-ED18-4BF4-A8B2-F92182009EAF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2AA6-E590-42AD-91A0-726A524B6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BD0A-6BD5-4183-AD6D-8F31A6B9C027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5BBB-65D0-4FF2-8614-9566D4863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1AC3ED-0394-481D-BABF-288878F11DAF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006FD-22D0-4C8A-93D8-F919C06C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650875"/>
            <a:ext cx="914400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latin typeface="+mn-lt"/>
              </a:rPr>
              <a:t>Проект на бюджет 2020</a:t>
            </a:r>
            <a:endParaRPr lang="en-US" dirty="0">
              <a:latin typeface="+mn-lt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524000" y="3744913"/>
            <a:ext cx="9144000" cy="1655762"/>
          </a:xfrm>
        </p:spPr>
        <p:txBody>
          <a:bodyPr/>
          <a:lstStyle/>
          <a:p>
            <a:pPr eaLnBrk="1" hangingPunct="1"/>
            <a:r>
              <a:rPr lang="bg-BG" sz="6000" dirty="0" smtClean="0"/>
              <a:t>Община Пловдив</a:t>
            </a:r>
            <a:endParaRPr lang="en-US" sz="6000" dirty="0" smtClean="0"/>
          </a:p>
        </p:txBody>
      </p:sp>
      <p:pic>
        <p:nvPicPr>
          <p:cNvPr id="14339" name="Picture 4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5124450" y="4814094"/>
            <a:ext cx="19431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Приоритет ОБРАЗОВАНИЕ</a:t>
            </a:r>
            <a:endParaRPr lang="bg-BG" altLang="bg-BG" sz="3200" smtClean="0"/>
          </a:p>
        </p:txBody>
      </p:sp>
      <p:pic>
        <p:nvPicPr>
          <p:cNvPr id="23554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94" name="Group 42"/>
          <p:cNvGraphicFramePr>
            <a:graphicFrameLocks noGrp="1"/>
          </p:cNvGraphicFramePr>
          <p:nvPr/>
        </p:nvGraphicFramePr>
        <p:xfrm>
          <a:off x="546100" y="1557338"/>
          <a:ext cx="10807700" cy="4306253"/>
        </p:xfrm>
        <a:graphic>
          <a:graphicData uri="http://schemas.openxmlformats.org/drawingml/2006/table">
            <a:tbl>
              <a:tblPr/>
              <a:tblGrid>
                <a:gridCol w="745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Изграждане на нова детска градина в кв.42 по плана на кв."Възстанически - юг" в район "Южен"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1 000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Проектиране за основен ремонт, консервация и реставрация и прилагане на мерки за енергийна ефективност на сградата и благоустрояване на дворното пространство на ХГ "Св. Св. Кирил и Методий"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Проектиране на нова сграда на МГ”Акад.Кирил Попов”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300 000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Проектиране на новасграда на ХГ”Св.Св.Кирил и Ме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то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дий”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Прилагане на мерки за енергийна ефективност на сградите, ремонт на ограда и спортна площадка на ОУ "Стоян Михайловски"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72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6 840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Идеен проект за основен ремонт на сградата на СУ  "Константин Величков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Премахване на опасна сграда с последваща рекултивация на дворното пространство на ОУ "Захари Стоянов"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99 960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140">
            <a:extLst/>
          </p:cNvPr>
          <p:cNvGraphicFramePr>
            <a:graphicFrameLocks noGrp="1"/>
          </p:cNvGraphicFramePr>
          <p:nvPr/>
        </p:nvGraphicFramePr>
        <p:xfrm>
          <a:off x="925513" y="1412875"/>
          <a:ext cx="10515600" cy="4993642"/>
        </p:xfrm>
        <a:graphic>
          <a:graphicData uri="http://schemas.openxmlformats.org/drawingml/2006/table">
            <a:tbl>
              <a:tblPr/>
              <a:tblGrid>
                <a:gridCol w="806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ОБЩИНСКА ОБРАЗОВАТЕЛНА ПРОГРАМА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1 380</a:t>
                      </a:r>
                      <a:r>
                        <a:rPr kumimoji="0" lang="bg-BG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Подпрограма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Проектиране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изграждане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спортни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площадки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или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сертифициране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съществуващи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такива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общинските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училища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Подпрограма "Проектиране и изграждане на нови детски площадки и/или ремонти и сертифициране на съществуващи такива, облагородяване на дворни пространства в общинските детски градини"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Подпрограма "Монтесори"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Подпрограма за модернизация на учебния процес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Подпрограма проект "Иновативни учители"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Подпрограма за кариерно ориентиране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Подпрограма за "Повишаване на дигиталните компетентности в сферата на образованието"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Подпрограма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подпомагане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формирането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дуалните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паралелки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държавни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общински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професионални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гимназии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kumimoji="0" lang="bg-BG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Приоритет ОБРАЗОВАНИЕ</a:t>
            </a:r>
            <a:endParaRPr lang="bg-BG" altLang="bg-BG" sz="32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Планирани разходи за 2020 г.</a:t>
            </a:r>
          </a:p>
        </p:txBody>
      </p:sp>
      <p:pic>
        <p:nvPicPr>
          <p:cNvPr id="31746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838200" y="1722438"/>
            <a:ext cx="9547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bg-BG" sz="2400" b="1">
                <a:latin typeface="Calibri" pitchFamily="34" charset="0"/>
              </a:rPr>
              <a:t>Приоритет БЛАГОУСТРОЙСТВО, КОМУНАЛНИ УСЛУГИ, ОКОЛНА СРЕДА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973138" y="2241550"/>
          <a:ext cx="8064500" cy="4231323"/>
        </p:xfrm>
        <a:graphic>
          <a:graphicData uri="http://schemas.openxmlformats.org/drawingml/2006/table">
            <a:tbl>
              <a:tblPr/>
              <a:tblGrid>
                <a:gridCol w="615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Осветление на улици и площади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3 219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383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Изграждане, ремонт и поддържане на уличната мрежа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26 362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265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Дейности по</a:t>
                      </a:r>
                      <a:r>
                        <a:rPr kumimoji="0" lang="bg-BG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благоустройството и регионалното развитие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11 909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018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Озеленяване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5 12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8 858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От план-сметката по чл. 66 от ЗМДТ за дейности по чистота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42 016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314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Планирани разходи за 2020 г.</a:t>
            </a:r>
          </a:p>
        </p:txBody>
      </p:sp>
      <p:pic>
        <p:nvPicPr>
          <p:cNvPr id="32770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838200" y="1722438"/>
            <a:ext cx="5540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bg-BG" sz="2400" b="1">
                <a:latin typeface="Calibri" pitchFamily="34" charset="0"/>
              </a:rPr>
              <a:t>КАПИТАЛОВИ РАЗХОДИ </a:t>
            </a:r>
            <a:r>
              <a:rPr lang="bg-BG" sz="2400" b="1">
                <a:latin typeface="Calibri" pitchFamily="34" charset="0"/>
              </a:rPr>
              <a:t>–  85 167 767 лв.</a:t>
            </a:r>
            <a:endParaRPr lang="bg-BG" altLang="bg-BG" sz="2400" b="1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858838" y="2376488"/>
            <a:ext cx="99329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>
                <a:latin typeface="Calibri" pitchFamily="34" charset="0"/>
              </a:rPr>
              <a:t>в това число:</a:t>
            </a:r>
            <a:br>
              <a:rPr lang="bg-BG" sz="2400">
                <a:latin typeface="Calibri" pitchFamily="34" charset="0"/>
              </a:rPr>
            </a:br>
            <a:r>
              <a:rPr lang="bg-BG" sz="2400">
                <a:latin typeface="Calibri" pitchFamily="34" charset="0"/>
              </a:rPr>
              <a:t/>
            </a:r>
            <a:br>
              <a:rPr lang="bg-BG" sz="2400">
                <a:latin typeface="Calibri" pitchFamily="34" charset="0"/>
              </a:rPr>
            </a:br>
            <a:r>
              <a:rPr lang="bg-BG" sz="2400">
                <a:latin typeface="Calibri" pitchFamily="34" charset="0"/>
              </a:rPr>
              <a:t>Европейски средства със съответното съфинансиране -  51 396 775 лв.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858838" y="4164013"/>
            <a:ext cx="104949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bg-BG" sz="2400" b="1" u="sng">
                <a:latin typeface="Calibri" pitchFamily="34" charset="0"/>
              </a:rPr>
              <a:t>Индикативен разчет за сметките за средства от Европейския съюз</a:t>
            </a:r>
          </a:p>
          <a:p>
            <a:r>
              <a:rPr lang="bg-BG" altLang="bg-BG" sz="2400">
                <a:latin typeface="Calibri" pitchFamily="34" charset="0"/>
              </a:rPr>
              <a:t>През 2020 година се очаква размерът на разходите, които ще се извършат общо по всички проекти, които са в процес на изпълнение, да е 46 191 763 лв.</a:t>
            </a:r>
          </a:p>
          <a:p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Планирани разходи за 2020 г.</a:t>
            </a:r>
          </a:p>
        </p:txBody>
      </p:sp>
      <p:pic>
        <p:nvPicPr>
          <p:cNvPr id="25602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/>
          </p:cNvPr>
          <p:cNvSpPr/>
          <p:nvPr/>
        </p:nvSpPr>
        <p:spPr>
          <a:xfrm>
            <a:off x="838200" y="1878013"/>
            <a:ext cx="9099550" cy="3046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bg-BG" sz="2400" b="1" dirty="0">
                <a:latin typeface="+mn-lt"/>
              </a:rPr>
              <a:t>Приоритет ЗДРАВЕОПАЗВАНЕ - 17 408 266 лв.</a:t>
            </a:r>
          </a:p>
          <a:p>
            <a:pPr fontAlgn="auto">
              <a:spcAft>
                <a:spcPts val="0"/>
              </a:spcAft>
              <a:defRPr/>
            </a:pPr>
            <a:endParaRPr lang="bg-BG" altLang="bg-BG" sz="2400" b="1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bg-BG" altLang="bg-BG" sz="2400" dirty="0">
                <a:latin typeface="+mn-lt"/>
              </a:rPr>
              <a:t>Планирани са средства за заплати и издръжка за: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17 бр. детски ясли 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145 бр. здравни кабинети за медицинско обслужване в детските </a:t>
            </a:r>
          </a:p>
          <a:p>
            <a:pPr fontAlgn="auto">
              <a:spcAft>
                <a:spcPts val="0"/>
              </a:spcAft>
              <a:defRPr/>
            </a:pPr>
            <a:r>
              <a:rPr lang="bg-BG" altLang="bg-BG" sz="2400" dirty="0">
                <a:latin typeface="+mn-lt"/>
              </a:rPr>
              <a:t>градини и училищата 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13 бр. детски кухни 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5 бр. здравни </a:t>
            </a:r>
            <a:r>
              <a:rPr lang="bg-BG" altLang="bg-BG" sz="2400" dirty="0" err="1">
                <a:latin typeface="+mn-lt"/>
              </a:rPr>
              <a:t>медиатори</a:t>
            </a:r>
            <a:endParaRPr lang="bg-BG" altLang="bg-BG" sz="24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Приоритет ЗДРАВЕОПАЗВАНЕ</a:t>
            </a:r>
            <a:endParaRPr lang="bg-BG" altLang="bg-BG" sz="3200" smtClean="0"/>
          </a:p>
        </p:txBody>
      </p:sp>
      <p:pic>
        <p:nvPicPr>
          <p:cNvPr id="26626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54" name="Group 30"/>
          <p:cNvGraphicFramePr>
            <a:graphicFrameLocks noGrp="1"/>
          </p:cNvGraphicFramePr>
          <p:nvPr/>
        </p:nvGraphicFramePr>
        <p:xfrm>
          <a:off x="949325" y="1428750"/>
          <a:ext cx="9818688" cy="5238750"/>
        </p:xfrm>
        <a:graphic>
          <a:graphicData uri="http://schemas.openxmlformats.org/drawingml/2006/table">
            <a:tbl>
              <a:tblPr/>
              <a:tblGrid>
                <a:gridCol w="730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Задължителни начални, периодични и предсъстезателни медицински прегледи на лицата, упражняващи физическо възпитание и спорт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000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Програма за ранна профилактика, диагностика и рехабилитация на деца с гръбначни изкривявания и деформации на гръдния кош в училищата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69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500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Програма за намаляване броя на децата с наднормено тегло и затлъстяване в училищата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69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500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Транспорт на инфекциозно болни и трупове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000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Превенция на атопичен дерматит и амбулаторно-поликлинична дейност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150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000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Кабинет по дентална медицина - за протезиране на социално слаби граждани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000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Режийни разноски за хранещите се в диетични столове на територията на общината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3 750 лв.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Планирани разходи за 2020 г.</a:t>
            </a:r>
          </a:p>
        </p:txBody>
      </p:sp>
      <p:pic>
        <p:nvPicPr>
          <p:cNvPr id="27650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838200" y="1722438"/>
            <a:ext cx="11061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bg-BG" sz="2400" b="1">
                <a:latin typeface="Calibri" pitchFamily="34" charset="0"/>
              </a:rPr>
              <a:t>Приоритет СОЦИАЛНО ПОДПОМАГАНЕ И ГРИЖИ – 16 461 665 лв.</a:t>
            </a:r>
          </a:p>
          <a:p>
            <a:endParaRPr lang="bg-BG" altLang="bg-BG" sz="2400">
              <a:latin typeface="Calibri" pitchFamily="34" charset="0"/>
            </a:endParaRPr>
          </a:p>
          <a:p>
            <a:r>
              <a:rPr lang="bg-BG" altLang="bg-BG" sz="2400">
                <a:latin typeface="Calibri" pitchFamily="34" charset="0"/>
              </a:rPr>
              <a:t>Общо: 58 социални услуги:</a:t>
            </a:r>
          </a:p>
          <a:p>
            <a:r>
              <a:rPr lang="bg-BG" altLang="bg-BG" sz="2400">
                <a:latin typeface="Calibri" pitchFamily="34" charset="0"/>
              </a:rPr>
              <a:t>53 бр. делегирани от държавата дейности</a:t>
            </a:r>
          </a:p>
          <a:p>
            <a:r>
              <a:rPr lang="bg-BG" altLang="bg-BG" sz="2400">
                <a:latin typeface="Calibri" pitchFamily="34" charset="0"/>
              </a:rPr>
              <a:t>5 бр. местни дейности</a:t>
            </a:r>
          </a:p>
          <a:p>
            <a:pPr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Домашен социален патронаж</a:t>
            </a:r>
          </a:p>
          <a:p>
            <a:pPr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Клубове на пенсионера</a:t>
            </a:r>
          </a:p>
          <a:p>
            <a:pPr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Мобилни социални екипи по райони</a:t>
            </a:r>
          </a:p>
          <a:p>
            <a:pPr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Служба за транспортни услуги на трудно подвижни лица </a:t>
            </a:r>
          </a:p>
          <a:p>
            <a:pPr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Социално предприятие за хора с увреждания </a:t>
            </a:r>
          </a:p>
          <a:p>
            <a:pPr>
              <a:buFont typeface="Wingdings" pitchFamily="2" charset="2"/>
              <a:buChar char="Ø"/>
            </a:pPr>
            <a:endParaRPr lang="bg-BG" altLang="bg-BG" sz="24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altLang="bg-BG" sz="2400">
                <a:latin typeface="Calibri" pitchFamily="34" charset="0"/>
              </a:rPr>
              <a:t>Потребители на социални услуги в Община Пловдив: 2 500 бр.</a:t>
            </a:r>
          </a:p>
          <a:p>
            <a:pPr>
              <a:buFont typeface="Wingdings" pitchFamily="2" charset="2"/>
              <a:buChar char="Ø"/>
            </a:pPr>
            <a:r>
              <a:rPr lang="bg-BG" altLang="bg-BG" sz="2400">
                <a:latin typeface="Calibri" pitchFamily="34" charset="0"/>
              </a:rPr>
              <a:t>Общинско звено за трудноподвижни лица: транспортни услуги за 1500 бр./месец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79388" y="365125"/>
            <a:ext cx="11607800" cy="1325563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Приоритет СОЦИАЛНО ПОДПОМАГАНЕ И ГРИЖИ </a:t>
            </a:r>
          </a:p>
        </p:txBody>
      </p:sp>
      <p:pic>
        <p:nvPicPr>
          <p:cNvPr id="28674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615613" y="227013"/>
            <a:ext cx="15763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704" name="Group 32"/>
          <p:cNvGraphicFramePr>
            <a:graphicFrameLocks noGrp="1"/>
          </p:cNvGraphicFramePr>
          <p:nvPr/>
        </p:nvGraphicFramePr>
        <p:xfrm>
          <a:off x="430213" y="1420813"/>
          <a:ext cx="11356975" cy="4876801"/>
        </p:xfrm>
        <a:graphic>
          <a:graphicData uri="http://schemas.openxmlformats.org/drawingml/2006/table">
            <a:tbl>
              <a:tblPr/>
              <a:tblGrid>
                <a:gridCol w="939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Неотложни ремонти на санитарни помещение в т.ч. за хора с увреждания  и неотложни ремонти в кухненски блок  в Домашен социален патронаж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Неотложни ремонти за поддръжка на материалната база на клубовете на пенсионера - покриви, санитарни възли и др.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Осигуряване на достъпна архитектурна среда за хората с увреждания в общински обекти и съоръжения па райони във връзка с подписаната от България Конвенция за осигуряване на правата на хората с увреждания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5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Необходими средства за дейности и мероприятия на дирекция "Социална политика" - организиране на кръгли маси по въпросите на социалното законодателство и обучения на доставчиците на социални услуги, събития с благотворителни цели за осигуряване на допълнителни средства за социалните услуги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План за действие за равнопоставеност на хората с увреждания в община Пловдив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Закупуване на автомобил за нуждите на Дом за стари хора "Свети Василий Велики"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Закупуване на автомобил за нуждите на Дом за пълнолетни лица с умствена изостаналост „Свети Врач” 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  <a:r>
                        <a:rPr kumimoji="0" lang="bg-BG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000 лв.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Планирани разходи за 2020 г.</a:t>
            </a:r>
          </a:p>
        </p:txBody>
      </p:sp>
      <p:pic>
        <p:nvPicPr>
          <p:cNvPr id="29698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15" name="Group 19"/>
          <p:cNvGraphicFramePr>
            <a:graphicFrameLocks noGrp="1"/>
          </p:cNvGraphicFramePr>
          <p:nvPr/>
        </p:nvGraphicFramePr>
        <p:xfrm>
          <a:off x="949325" y="2301875"/>
          <a:ext cx="8280400" cy="2668588"/>
        </p:xfrm>
        <a:graphic>
          <a:graphicData uri="http://schemas.openxmlformats.org/drawingml/2006/table">
            <a:tbl>
              <a:tblPr/>
              <a:tblGrid>
                <a:gridCol w="590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Детски и специализирани спортни школи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90 000 лв.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Субсидии за подпомагане на спортни клубове</a:t>
                      </a:r>
                      <a:endParaRPr kumimoji="0" lang="bg-BG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1 290 000 лв.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Средства за поддържане на гребния канал и басейн “Младост”</a:t>
                      </a:r>
                      <a:endParaRPr kumimoji="0" lang="bg-BG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bg-BG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010 930 лв.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13" name="Rectangle 2"/>
          <p:cNvSpPr>
            <a:spLocks noChangeArrowheads="1"/>
          </p:cNvSpPr>
          <p:nvPr/>
        </p:nvSpPr>
        <p:spPr bwMode="auto">
          <a:xfrm>
            <a:off x="949325" y="1506538"/>
            <a:ext cx="609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bg-BG" sz="2400" b="1">
                <a:latin typeface="Calibri" pitchFamily="34" charset="0"/>
              </a:rPr>
              <a:t>Приоритет СПОРТ – 6 347 909 лв.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Планирани разходи за 2020 г.</a:t>
            </a:r>
          </a:p>
        </p:txBody>
      </p:sp>
      <p:pic>
        <p:nvPicPr>
          <p:cNvPr id="30722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838200" y="1722438"/>
            <a:ext cx="790575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altLang="bg-BG" sz="2400" b="1">
                <a:latin typeface="Calibri" pitchFamily="34" charset="0"/>
              </a:rPr>
              <a:t>Приоритет КУЛТУРА – 19 847 728 лв.</a:t>
            </a:r>
            <a:endParaRPr lang="bg-BG" altLang="bg-BG" sz="240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bg-BG" altLang="bg-BG" sz="2400" b="1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Културният календар на Пловдив за 2020 г. -  1 990 800 лв.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altLang="bg-BG" sz="2400"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Подпомагане дейността на читалищата – 120 000 лв.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bg-BG" altLang="bg-BG" sz="240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Средства за археологически разкопки – 250 000 лв.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bg-BG" altLang="bg-BG" sz="240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Програма “Пловдив за младите” и през 2020 г.</a:t>
            </a:r>
          </a:p>
          <a:p>
            <a:pPr>
              <a:lnSpc>
                <a:spcPct val="90000"/>
              </a:lnSpc>
            </a:pPr>
            <a:endParaRPr lang="bg-BG" altLang="bg-BG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1325563"/>
          </a:xfrm>
        </p:spPr>
        <p:txBody>
          <a:bodyPr/>
          <a:lstStyle/>
          <a:p>
            <a:pPr eaLnBrk="1" hangingPunct="1"/>
            <a:r>
              <a:rPr lang="bg-BG" sz="3200" smtClean="0"/>
              <a:t>Проектобюджет 2020 е разработен на база:</a:t>
            </a:r>
            <a:endParaRPr lang="en-US" sz="3200" smtClean="0"/>
          </a:p>
        </p:txBody>
      </p:sp>
      <p:pic>
        <p:nvPicPr>
          <p:cNvPr id="15363" name="Picture 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/>
          </p:cNvPr>
          <p:cNvSpPr txBox="1"/>
          <p:nvPr/>
        </p:nvSpPr>
        <p:spPr>
          <a:xfrm>
            <a:off x="860425" y="2009775"/>
            <a:ext cx="10690225" cy="4092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bg-BG" sz="2000" dirty="0">
                <a:latin typeface="+mn-lt"/>
              </a:rPr>
              <a:t>Нормативни документи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latin typeface="+mn-lt"/>
              </a:rPr>
              <a:t>Закон за публичните финанси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latin typeface="+mn-lt"/>
              </a:rPr>
              <a:t>Наредба за условията и реда за съставяне на бюджетната прогноза за местните дейности за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dirty="0">
                <a:latin typeface="+mn-lt"/>
              </a:rPr>
              <a:t>следващите три години и за съставяне, приемане, изпълнение и отчитане на бюджета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dirty="0">
                <a:latin typeface="+mn-lt"/>
              </a:rPr>
              <a:t>на община Пловдив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latin typeface="+mn-lt"/>
              </a:rPr>
              <a:t>ЗДБРБ за 2020 г. /ДВ, бр.100 от 20.12.2019 г./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latin typeface="+mn-lt"/>
              </a:rPr>
              <a:t>РМС 208 и 664 за приемане на стандарти за делегираните от държавата дейности за 2020 г.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dirty="0">
                <a:latin typeface="+mn-lt"/>
              </a:rPr>
              <a:t>2. Предложенията на: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latin typeface="+mn-lt"/>
              </a:rPr>
              <a:t>кметовете на райони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latin typeface="+mn-lt"/>
              </a:rPr>
              <a:t>директори на дирекции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latin typeface="+mn-lt"/>
              </a:rPr>
              <a:t>директори на бюджетни звена /всички второстепенни разпоредители с бюджет/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132556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Проектобюджет 2020 – стабилност, образование и </a:t>
            </a:r>
            <a:br>
              <a:rPr lang="bg-BG" sz="3200" dirty="0" smtClean="0"/>
            </a:br>
            <a:r>
              <a:rPr lang="bg-BG" sz="3200" dirty="0" smtClean="0"/>
              <a:t>градска среда</a:t>
            </a:r>
            <a:endParaRPr lang="en-US" sz="3200" dirty="0" smtClean="0"/>
          </a:p>
        </p:txBody>
      </p:sp>
      <p:pic>
        <p:nvPicPr>
          <p:cNvPr id="16387" name="Picture 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/>
          </p:cNvPr>
          <p:cNvSpPr txBox="1"/>
          <p:nvPr/>
        </p:nvSpPr>
        <p:spPr>
          <a:xfrm>
            <a:off x="860425" y="2009775"/>
            <a:ext cx="110531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dirty="0">
                <a:latin typeface="+mn-lt"/>
              </a:rPr>
              <a:t>Приоритети: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latin typeface="+mn-lt"/>
              </a:rPr>
              <a:t>Образование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>
                <a:latin typeface="+mn-lt"/>
              </a:rPr>
              <a:t>Оптимизиране на </a:t>
            </a:r>
            <a:r>
              <a:rPr lang="bg-BG" sz="2000" dirty="0" smtClean="0">
                <a:latin typeface="+mn-lt"/>
              </a:rPr>
              <a:t>трафика, </a:t>
            </a:r>
            <a:r>
              <a:rPr lang="bg-BG" sz="2000" dirty="0">
                <a:latin typeface="+mn-lt"/>
              </a:rPr>
              <a:t>безопасност </a:t>
            </a:r>
            <a:r>
              <a:rPr lang="bg-BG" sz="2000" dirty="0" smtClean="0">
                <a:latin typeface="+mn-lt"/>
              </a:rPr>
              <a:t>на движението и околна среда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sz="2000" dirty="0" smtClean="0">
                <a:latin typeface="+mn-lt"/>
              </a:rPr>
              <a:t>Успешно </a:t>
            </a:r>
            <a:r>
              <a:rPr lang="bg-BG" sz="2000" dirty="0">
                <a:latin typeface="+mn-lt"/>
              </a:rPr>
              <a:t>реализиране на проекти, финансирани със средства от Европейските фондове и програми 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bg-BG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Планирани приходи за 2020 г.</a:t>
            </a:r>
          </a:p>
        </p:txBody>
      </p:sp>
      <p:pic>
        <p:nvPicPr>
          <p:cNvPr id="17411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/>
          </p:cNvPr>
          <p:cNvSpPr/>
          <p:nvPr/>
        </p:nvSpPr>
        <p:spPr>
          <a:xfrm>
            <a:off x="838200" y="2185988"/>
            <a:ext cx="9734550" cy="3416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bg-BG" sz="2400" b="1" u="sng" dirty="0">
                <a:latin typeface="+mn-lt"/>
              </a:rPr>
              <a:t>Общо: 343 251 629 лв.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altLang="bg-BG" sz="2400" dirty="0">
              <a:latin typeface="+mn-lt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Приходи за делегираните от държавата дейности: 186 259 601 лв.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Местни приходи: 156 992 028 лв.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bg-BG" altLang="bg-BG" sz="2400" dirty="0">
              <a:latin typeface="+mn-lt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Бюджетните взаимоотношения с Централния бюджет: 175 982 338 лв.</a:t>
            </a:r>
          </a:p>
          <a:p>
            <a:pPr fontAlgn="auto">
              <a:spcAft>
                <a:spcPts val="0"/>
              </a:spcAft>
              <a:defRPr/>
            </a:pPr>
            <a:r>
              <a:rPr lang="bg-BG" altLang="bg-BG" sz="2400" dirty="0">
                <a:latin typeface="+mn-lt"/>
              </a:rPr>
              <a:t>(ръст от 16 % спрямо 2019 година или с 19 846 941  лв.)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bg-BG" altLang="bg-BG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Трансфери по ЗДБРБ за 2020 г.</a:t>
            </a:r>
            <a:endParaRPr lang="bg-BG" altLang="bg-BG" sz="3200" smtClean="0"/>
          </a:p>
        </p:txBody>
      </p:sp>
      <p:pic>
        <p:nvPicPr>
          <p:cNvPr id="18434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31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985838" y="1682750"/>
          <a:ext cx="8713787" cy="2905351"/>
        </p:xfrm>
        <a:graphic>
          <a:graphicData uri="http://schemas.openxmlformats.org/drawingml/2006/table">
            <a:tbl>
              <a:tblPr/>
              <a:tblGrid>
                <a:gridCol w="596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5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Обща субсидия (за финансиране </a:t>
                      </a:r>
                      <a:endParaRPr kumimoji="0" lang="bg-BG" altLang="bg-BG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 държавни дейности)</a:t>
                      </a:r>
                      <a:endParaRPr kumimoji="0" lang="en-US" altLang="bg-BG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171 768 638 лв.</a:t>
                      </a:r>
                      <a:r>
                        <a:rPr kumimoji="0" lang="bg-BG" altLang="bg-B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Обща изравнителна субсидия 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1 619 200 лв.</a:t>
                      </a:r>
                      <a:r>
                        <a:rPr kumimoji="0" lang="bg-BG" altLang="bg-B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altLang="bg-BG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1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Трансфер за местни дейности за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зимно поддържане и снегопочистване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 общински пътища </a:t>
                      </a: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135 700 лв.</a:t>
                      </a:r>
                      <a:r>
                        <a:rPr kumimoji="0" lang="bg-BG" altLang="bg-B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altLang="bg-BG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7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Целева субсидия за капиталови </a:t>
                      </a:r>
                      <a:endParaRPr kumimoji="0" lang="bg-BG" altLang="bg-BG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разходи</a:t>
                      </a:r>
                      <a:endParaRPr kumimoji="0" lang="en-US" altLang="bg-BG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2 458 800 лв.</a:t>
                      </a:r>
                      <a:r>
                        <a:rPr kumimoji="0" lang="bg-BG" altLang="bg-BG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altLang="bg-BG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8" marB="4570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2" name="Rectangle 3"/>
          <p:cNvSpPr>
            <a:spLocks noChangeArrowheads="1"/>
          </p:cNvSpPr>
          <p:nvPr/>
        </p:nvSpPr>
        <p:spPr bwMode="auto">
          <a:xfrm>
            <a:off x="2082800" y="5284788"/>
            <a:ext cx="80502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fontAlgn="b" hangingPunct="0"/>
            <a:r>
              <a:rPr lang="bg-BG" altLang="bg-BG" sz="2400" b="1" dirty="0">
                <a:latin typeface="Calibri" pitchFamily="34" charset="0"/>
                <a:cs typeface="Arial" charset="0"/>
              </a:rPr>
              <a:t>       </a:t>
            </a:r>
            <a:r>
              <a:rPr lang="en-US" altLang="bg-BG" sz="2400" b="1" dirty="0" err="1">
                <a:latin typeface="Calibri" pitchFamily="34" charset="0"/>
                <a:cs typeface="Arial" charset="0"/>
              </a:rPr>
              <a:t>Общо</a:t>
            </a:r>
            <a:r>
              <a:rPr lang="en-US" altLang="bg-BG" sz="2400" b="1" dirty="0">
                <a:latin typeface="Calibri" pitchFamily="34" charset="0"/>
                <a:cs typeface="Arial" charset="0"/>
              </a:rPr>
              <a:t> </a:t>
            </a:r>
            <a:r>
              <a:rPr lang="en-US" altLang="bg-BG" sz="2400" b="1" dirty="0" err="1">
                <a:latin typeface="Calibri" pitchFamily="34" charset="0"/>
                <a:cs typeface="Arial" charset="0"/>
              </a:rPr>
              <a:t>държавни</a:t>
            </a:r>
            <a:r>
              <a:rPr lang="en-US" altLang="bg-BG" sz="2400" b="1" dirty="0">
                <a:latin typeface="Calibri" pitchFamily="34" charset="0"/>
                <a:cs typeface="Arial" charset="0"/>
              </a:rPr>
              <a:t> </a:t>
            </a:r>
            <a:r>
              <a:rPr lang="en-US" altLang="bg-BG" sz="2400" b="1" dirty="0" err="1">
                <a:latin typeface="Calibri" pitchFamily="34" charset="0"/>
                <a:cs typeface="Arial" charset="0"/>
              </a:rPr>
              <a:t>трансфери</a:t>
            </a:r>
            <a:r>
              <a:rPr lang="bg-BG" altLang="bg-BG" sz="2400" b="1" dirty="0">
                <a:latin typeface="Calibri" pitchFamily="34" charset="0"/>
                <a:cs typeface="Arial" charset="0"/>
              </a:rPr>
              <a:t>:  		</a:t>
            </a:r>
            <a:r>
              <a:rPr lang="bg-BG" altLang="bg-BG" sz="2400" b="1" i="1" dirty="0">
                <a:latin typeface="Calibri" pitchFamily="34" charset="0"/>
              </a:rPr>
              <a:t>175 982 338 лв.</a:t>
            </a:r>
            <a:r>
              <a:rPr lang="bg-BG" altLang="bg-BG" sz="2400" dirty="0">
                <a:latin typeface="Calibri" pitchFamily="34" charset="0"/>
              </a:rPr>
              <a:t> </a:t>
            </a:r>
          </a:p>
          <a:p>
            <a:pPr marL="342900" indent="-342900" eaLnBrk="0" fontAlgn="b" hangingPunct="0"/>
            <a:r>
              <a:rPr lang="bg-BG" altLang="bg-BG" sz="2400" b="1" dirty="0" smtClean="0"/>
              <a:t>      </a:t>
            </a:r>
            <a:r>
              <a:rPr lang="bg-BG" altLang="bg-BG" sz="1600" b="1" dirty="0" smtClean="0"/>
              <a:t>Преходен </a:t>
            </a:r>
            <a:r>
              <a:rPr lang="bg-BG" altLang="bg-BG" sz="1600" b="1" dirty="0"/>
              <a:t>остатък от </a:t>
            </a:r>
            <a:r>
              <a:rPr lang="bg-BG" altLang="bg-BG" sz="1600" b="1" dirty="0" smtClean="0"/>
              <a:t>2019 година                                     24 </a:t>
            </a:r>
            <a:r>
              <a:rPr lang="bg-BG" altLang="bg-BG" sz="1600" b="1" dirty="0"/>
              <a:t>053 175 лв.</a:t>
            </a:r>
          </a:p>
          <a:p>
            <a:pPr marL="342900" indent="-342900" eaLnBrk="0" fontAlgn="b" hangingPunct="0"/>
            <a:endParaRPr lang="en-US" altLang="bg-BG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Предвидени разходи за трудови възнаграждения</a:t>
            </a:r>
          </a:p>
        </p:txBody>
      </p:sp>
      <p:pic>
        <p:nvPicPr>
          <p:cNvPr id="20482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838200" y="2185988"/>
            <a:ext cx="10975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Трудови разходи за 10 313, 5 бр. щатна численост.</a:t>
            </a:r>
          </a:p>
          <a:p>
            <a:pPr marL="342900" indent="-342900">
              <a:buFont typeface="Wingdings" pitchFamily="2" charset="2"/>
              <a:buChar char="§"/>
            </a:pPr>
            <a:endParaRPr lang="bg-BG" altLang="bg-BG" sz="240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bg-BG" altLang="bg-BG" sz="2400">
                <a:latin typeface="Calibri" pitchFamily="34" charset="0"/>
              </a:rPr>
              <a:t>Увеличение на разходите за заплати с 10%, а в сферата на образованието с 17%.</a:t>
            </a:r>
          </a:p>
          <a:p>
            <a:pPr marL="342900" indent="-342900">
              <a:buFont typeface="Wingdings" pitchFamily="2" charset="2"/>
              <a:buChar char="§"/>
            </a:pPr>
            <a:endParaRPr lang="bg-BG" altLang="bg-BG" sz="2400">
              <a:latin typeface="Calibri" pitchFamily="34" charset="0"/>
            </a:endParaRPr>
          </a:p>
          <a:p>
            <a:pPr marL="342900" indent="-342900"/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Планирани разходи за 2020 г.</a:t>
            </a:r>
          </a:p>
        </p:txBody>
      </p:sp>
      <p:pic>
        <p:nvPicPr>
          <p:cNvPr id="21506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/>
          </p:cNvPr>
          <p:cNvSpPr/>
          <p:nvPr/>
        </p:nvSpPr>
        <p:spPr>
          <a:xfrm>
            <a:off x="838200" y="2185988"/>
            <a:ext cx="8283575" cy="2676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bg-BG" sz="2400" b="1" u="sng" dirty="0">
                <a:latin typeface="+mn-lt"/>
              </a:rPr>
              <a:t>Общо: 343 251 629 лв.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bg-BG" altLang="bg-BG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Делегирани от държавата дейности (ДДД): 186 259 601 лв.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bg-BG" altLang="bg-BG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 err="1">
                <a:latin typeface="+mn-lt"/>
              </a:rPr>
              <a:t>Дофинансиране</a:t>
            </a:r>
            <a:r>
              <a:rPr lang="bg-BG" altLang="bg-BG" sz="2400" dirty="0">
                <a:latin typeface="+mn-lt"/>
              </a:rPr>
              <a:t> на ДДД: 11 828 070 лв.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bg-BG" altLang="bg-BG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Местни дейности: 145 163 958 лв.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331789"/>
            <a:ext cx="9144000" cy="925512"/>
          </a:xfrm>
        </p:spPr>
        <p:txBody>
          <a:bodyPr/>
          <a:lstStyle/>
          <a:p>
            <a:r>
              <a:rPr lang="bg-BG" altLang="bg-BG" sz="2800" b="1" dirty="0"/>
              <a:t>Относителен дял на функциите в общия </a:t>
            </a:r>
            <a:br>
              <a:rPr lang="bg-BG" altLang="bg-BG" sz="2800" b="1" dirty="0"/>
            </a:br>
            <a:r>
              <a:rPr lang="bg-BG" altLang="bg-BG" sz="2800" b="1" dirty="0"/>
              <a:t>обем на бюджета за 2020 година</a:t>
            </a:r>
            <a:endParaRPr lang="bg-BG" sz="28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465339"/>
              </p:ext>
            </p:extLst>
          </p:nvPr>
        </p:nvGraphicFramePr>
        <p:xfrm>
          <a:off x="508000" y="1573213"/>
          <a:ext cx="10961688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иаграма" r:id="rId3" imgW="8153476" imgH="3809962" progId="Excel.Chart.8">
                  <p:embed/>
                </p:oleObj>
              </mc:Choice>
              <mc:Fallback>
                <p:oleObj name="Диаграма" r:id="rId3" imgW="8153476" imgH="3809962" progId="Excel.Chart.8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573213"/>
                        <a:ext cx="10961688" cy="492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67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Планирани разходи за 2020 г.</a:t>
            </a:r>
          </a:p>
        </p:txBody>
      </p:sp>
      <p:pic>
        <p:nvPicPr>
          <p:cNvPr id="22530" name="Picture 15" descr="A close up of a device&#10;&#10;Description automatically generated"/>
          <p:cNvPicPr>
            <a:picLocks noChangeAspect="1"/>
          </p:cNvPicPr>
          <p:nvPr/>
        </p:nvPicPr>
        <p:blipFill>
          <a:blip r:embed="rId3"/>
          <a:srcRect l="32297" t="38959" r="31036" b="39583"/>
          <a:stretch>
            <a:fillRect/>
          </a:stretch>
        </p:blipFill>
        <p:spPr bwMode="auto">
          <a:xfrm>
            <a:off x="10210800" y="227013"/>
            <a:ext cx="15763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/>
          </p:cNvPr>
          <p:cNvSpPr/>
          <p:nvPr/>
        </p:nvSpPr>
        <p:spPr>
          <a:xfrm>
            <a:off x="838200" y="1878013"/>
            <a:ext cx="9940925" cy="3786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bg-BG" sz="2400" b="1" dirty="0">
                <a:latin typeface="+mn-lt"/>
              </a:rPr>
              <a:t>Приоритет ОБРАЗОВАНИЕ - 153 277 737 лв.</a:t>
            </a:r>
          </a:p>
          <a:p>
            <a:pPr fontAlgn="auto">
              <a:spcAft>
                <a:spcPts val="0"/>
              </a:spcAft>
              <a:defRPr/>
            </a:pPr>
            <a:endParaRPr lang="bg-BG" altLang="bg-BG" sz="2400" b="1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bg-BG" altLang="bg-BG" sz="2400" b="1" dirty="0">
                <a:latin typeface="+mn-lt"/>
              </a:rPr>
              <a:t>Най-голям относителен дял в проектобюджет 2020. </a:t>
            </a:r>
          </a:p>
          <a:p>
            <a:pPr fontAlgn="auto">
              <a:spcAft>
                <a:spcPts val="0"/>
              </a:spcAft>
              <a:defRPr/>
            </a:pPr>
            <a:endParaRPr lang="bg-BG" altLang="bg-BG" sz="2400" b="1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bg-BG" altLang="bg-BG" sz="2400" dirty="0">
                <a:latin typeface="+mn-lt"/>
              </a:rPr>
              <a:t>Планирани са средства за заплати и издръжка за: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52 общински училища и гимназии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52 детски градини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Център за подкрепа на личностно развитие Общински детски комплекс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ОП “Младежки център”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bg-BG" altLang="bg-BG" sz="2400" dirty="0">
                <a:latin typeface="+mn-lt"/>
              </a:rPr>
              <a:t>Отдел “Образование и бизнес развитие”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1363</Words>
  <Application>Microsoft Office PowerPoint</Application>
  <PresentationFormat>Широк екран</PresentationFormat>
  <Paragraphs>191</Paragraphs>
  <Slides>19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Диаграма</vt:lpstr>
      <vt:lpstr>Проект на бюджет 2020</vt:lpstr>
      <vt:lpstr>Проектобюджет 2020 е разработен на база:</vt:lpstr>
      <vt:lpstr>Проектобюджет 2020 – стабилност, образование и  градска среда</vt:lpstr>
      <vt:lpstr>Планирани приходи за 2020 г.</vt:lpstr>
      <vt:lpstr>Трансфери по ЗДБРБ за 2020 г.</vt:lpstr>
      <vt:lpstr>Предвидени разходи за трудови възнаграждения</vt:lpstr>
      <vt:lpstr>Планирани разходи за 2020 г.</vt:lpstr>
      <vt:lpstr>Относителен дял на функциите в общия  обем на бюджета за 2020 година</vt:lpstr>
      <vt:lpstr>Планирани разходи за 2020 г.</vt:lpstr>
      <vt:lpstr>Приоритет ОБРАЗОВАНИЕ</vt:lpstr>
      <vt:lpstr>Приоритет ОБРАЗОВАНИЕ</vt:lpstr>
      <vt:lpstr>Планирани разходи за 2020 г.</vt:lpstr>
      <vt:lpstr>Планирани разходи за 2020 г.</vt:lpstr>
      <vt:lpstr>Планирани разходи за 2020 г.</vt:lpstr>
      <vt:lpstr>Приоритет ЗДРАВЕОПАЗВАНЕ</vt:lpstr>
      <vt:lpstr>Планирани разходи за 2020 г.</vt:lpstr>
      <vt:lpstr>Приоритет СОЦИАЛНО ПОДПОМАГАНЕ И ГРИЖИ </vt:lpstr>
      <vt:lpstr>Планирани разходи за 2020 г.</vt:lpstr>
      <vt:lpstr>Планирани разходи за 2020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Общински дълг </dc:title>
  <dc:creator>Kalina Ivanova</dc:creator>
  <cp:lastModifiedBy>Krasimira Eneva</cp:lastModifiedBy>
  <cp:revision>71</cp:revision>
  <cp:lastPrinted>2019-12-27T16:41:43Z</cp:lastPrinted>
  <dcterms:created xsi:type="dcterms:W3CDTF">2019-12-27T14:17:21Z</dcterms:created>
  <dcterms:modified xsi:type="dcterms:W3CDTF">2020-01-10T10:49:44Z</dcterms:modified>
</cp:coreProperties>
</file>